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6A704E-F329-41ED-BCBE-045112224D29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7EFAE5C-AD7D-4354-8606-CFF8D43F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KSL notes – format introduced, as well as some advice on note-taking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ACE Writing Strategy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198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ACE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Answering questions that require textual evidence.</a:t>
            </a:r>
          </a:p>
          <a:p>
            <a:r>
              <a:rPr lang="en-US" dirty="0" smtClean="0"/>
              <a:t>Answering questions that require evidence or proof</a:t>
            </a:r>
          </a:p>
          <a:p>
            <a:r>
              <a:rPr lang="en-US" dirty="0" smtClean="0"/>
              <a:t>Answering opinion-based questions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500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“K” column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“Know” Column of your chart, answer the following question: 	</a:t>
            </a:r>
          </a:p>
          <a:p>
            <a:pPr lvl="1"/>
            <a:r>
              <a:rPr lang="en-US" dirty="0" smtClean="0"/>
              <a:t>What do you know about writing a  response to a short answer question? In other words, what should you include in your answer to make it the strongest possible?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239000" y="1752600"/>
            <a:ext cx="0" cy="2438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1200" y="1676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KNOW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962400" y="2286000"/>
            <a:ext cx="2362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“S”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“Should Know” Column of your chart, write the following categories and skip lines underneath each one for separation and other notes:</a:t>
            </a:r>
          </a:p>
          <a:p>
            <a:pPr lvl="1"/>
            <a:r>
              <a:rPr lang="en-US" dirty="0" smtClean="0"/>
              <a:t>A = Answer the question</a:t>
            </a:r>
          </a:p>
          <a:p>
            <a:pPr lvl="1"/>
            <a:r>
              <a:rPr lang="en-US" dirty="0" smtClean="0"/>
              <a:t>C = Cite your answer with information that provides support </a:t>
            </a:r>
          </a:p>
          <a:p>
            <a:pPr lvl="1"/>
            <a:r>
              <a:rPr lang="en-US" dirty="0" smtClean="0"/>
              <a:t>E = Explain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77000" y="1752600"/>
            <a:ext cx="0" cy="2438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05400" y="1676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Know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038600" y="2743200"/>
            <a:ext cx="35052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5600" y="1688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Should Know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18196840">
            <a:off x="5517142" y="3060848"/>
            <a:ext cx="39383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accent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Right Page</a:t>
            </a:r>
            <a:endParaRPr lang="en-US" sz="5400" b="1" cap="none" spc="0" dirty="0">
              <a:ln>
                <a:prstDash val="solid"/>
              </a:ln>
              <a:solidFill>
                <a:schemeClr val="accent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18196840">
            <a:off x="2116727" y="2972637"/>
            <a:ext cx="41493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accent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Right Page</a:t>
            </a:r>
            <a:endParaRPr lang="en-US" sz="5400" b="1" cap="none" spc="0" dirty="0">
              <a:ln>
                <a:prstDash val="solid"/>
              </a:ln>
              <a:solidFill>
                <a:schemeClr val="accent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18196840">
            <a:off x="-589257" y="3434722"/>
            <a:ext cx="35098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accent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Left Page</a:t>
            </a:r>
            <a:endParaRPr lang="en-US" sz="5400" b="1" cap="none" spc="0" dirty="0">
              <a:ln>
                <a:prstDash val="solid"/>
              </a:ln>
              <a:solidFill>
                <a:schemeClr val="accent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far, your chart should resemble what is below…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1740932"/>
            <a:ext cx="0" cy="396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1664732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1676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SHOULD KNOW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2198132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Answer the question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 = Cite your answer with information that provides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 = Explain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91200" y="1828800"/>
            <a:ext cx="0" cy="396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1676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2514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/>
                </a:solidFill>
              </a:rPr>
              <a:t>Now fill in the information you will find on the next three slides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646402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/>
                </a:solidFill>
              </a:rPr>
              <a:t>This column is filled in with your answer</a:t>
            </a:r>
            <a:endParaRPr lang="en-US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57200" y="1371600"/>
            <a:ext cx="3352800" cy="4724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dirty="0" smtClean="0"/>
              <a:t>A – Answer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374904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Make</a:t>
            </a:r>
            <a:r>
              <a:rPr lang="en-US" dirty="0" smtClean="0"/>
              <a:t> the </a:t>
            </a:r>
            <a:r>
              <a:rPr lang="en-US" b="1" dirty="0" smtClean="0"/>
              <a:t>question into</a:t>
            </a:r>
            <a:r>
              <a:rPr lang="en-US" dirty="0" smtClean="0"/>
              <a:t> a </a:t>
            </a:r>
            <a:r>
              <a:rPr lang="en-US" b="1" dirty="0" smtClean="0"/>
              <a:t>statement</a:t>
            </a:r>
            <a:r>
              <a:rPr lang="en-US" dirty="0" smtClean="0"/>
              <a:t> </a:t>
            </a:r>
            <a:r>
              <a:rPr lang="en-US" b="1" dirty="0" smtClean="0"/>
              <a:t>that includes </a:t>
            </a:r>
            <a:r>
              <a:rPr lang="en-US" dirty="0" smtClean="0"/>
              <a:t>your </a:t>
            </a:r>
            <a:r>
              <a:rPr lang="en-US" b="1" dirty="0" smtClean="0"/>
              <a:t>answer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Example:  How did Jackie Robinson demonstrate the trait of perseverance?</a:t>
            </a:r>
          </a:p>
          <a:p>
            <a:r>
              <a:rPr lang="en-US" b="1" dirty="0" smtClean="0"/>
              <a:t>Jackie Robinson demonstrated the traits of perseverance by </a:t>
            </a:r>
            <a:r>
              <a:rPr lang="en-US" b="1" dirty="0" smtClean="0">
                <a:solidFill>
                  <a:schemeClr val="accent2"/>
                </a:solidFill>
              </a:rPr>
              <a:t>not quitting the baseball team despite the discrimination he faced.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1752600"/>
            <a:ext cx="233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SHOULD KNOW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29742" y="2209800"/>
            <a:ext cx="24710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Answer the question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 = Cite your answer with information that provides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 = Explain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53200" y="1828800"/>
            <a:ext cx="0" cy="396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1676400"/>
            <a:ext cx="233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LEARNED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209800" y="2286000"/>
            <a:ext cx="4800600" cy="37338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0039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7736"/>
            <a:ext cx="7024744" cy="1637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– Cite your answer with information that provides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81200"/>
            <a:ext cx="426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Use</a:t>
            </a:r>
            <a:r>
              <a:rPr lang="en-US" dirty="0" smtClean="0"/>
              <a:t> a </a:t>
            </a:r>
            <a:r>
              <a:rPr lang="en-US" b="1" dirty="0" smtClean="0"/>
              <a:t>quote or specific example</a:t>
            </a:r>
            <a:r>
              <a:rPr lang="en-US" dirty="0" smtClean="0"/>
              <a:t> </a:t>
            </a:r>
            <a:r>
              <a:rPr lang="en-US" b="1" dirty="0" smtClean="0"/>
              <a:t>from </a:t>
            </a:r>
            <a:r>
              <a:rPr lang="en-US" dirty="0" smtClean="0"/>
              <a:t>the </a:t>
            </a:r>
            <a:r>
              <a:rPr lang="en-US" b="1" dirty="0" smtClean="0"/>
              <a:t>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 sure to </a:t>
            </a:r>
            <a:r>
              <a:rPr lang="en-US" b="1" dirty="0" smtClean="0"/>
              <a:t>introduce the quote and put quotation marks</a:t>
            </a:r>
            <a:r>
              <a:rPr lang="en-US" dirty="0" smtClean="0"/>
              <a:t> around direct quotes.</a:t>
            </a:r>
          </a:p>
          <a:p>
            <a:r>
              <a:rPr lang="en-US" b="1" dirty="0" smtClean="0"/>
              <a:t>Example:  For example, the author states, “At every game, he had to put up with abuse from the stands; but something inside him would not let him give up.”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3962400" cy="4419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1752600"/>
            <a:ext cx="233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SHOULD KNOW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20342" y="2209800"/>
            <a:ext cx="24710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Answer the question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 = Cite your answer with information that provides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 = Explain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0" y="1828800"/>
            <a:ext cx="0" cy="396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flipV="1">
            <a:off x="2438400" y="3886200"/>
            <a:ext cx="5334000" cy="2590800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10400" y="1752600"/>
            <a:ext cx="233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LEARNED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581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-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41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Write</a:t>
            </a:r>
            <a:r>
              <a:rPr lang="en-US" dirty="0" smtClean="0"/>
              <a:t> a </a:t>
            </a:r>
            <a:r>
              <a:rPr lang="en-US" b="1" dirty="0" smtClean="0"/>
              <a:t>sentence</a:t>
            </a:r>
            <a:r>
              <a:rPr lang="en-US" dirty="0" smtClean="0"/>
              <a:t> </a:t>
            </a:r>
            <a:r>
              <a:rPr lang="en-US" b="1" dirty="0" smtClean="0"/>
              <a:t>that explains </a:t>
            </a:r>
            <a:r>
              <a:rPr lang="en-US" dirty="0" smtClean="0"/>
              <a:t>your </a:t>
            </a:r>
            <a:r>
              <a:rPr lang="en-US" b="1" dirty="0" smtClean="0"/>
              <a:t>answer and</a:t>
            </a:r>
            <a:r>
              <a:rPr lang="en-US" dirty="0" smtClean="0"/>
              <a:t> the </a:t>
            </a:r>
            <a:r>
              <a:rPr lang="en-US" b="1" dirty="0" smtClean="0"/>
              <a:t>supporting evidence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</a:t>
            </a:r>
            <a:r>
              <a:rPr lang="en-US" b="1" dirty="0" smtClean="0"/>
              <a:t>where you</a:t>
            </a:r>
            <a:r>
              <a:rPr lang="en-US" dirty="0" smtClean="0"/>
              <a:t> further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b="1" dirty="0" smtClean="0"/>
              <a:t>how</a:t>
            </a:r>
            <a:r>
              <a:rPr lang="en-US" dirty="0" smtClean="0"/>
              <a:t> the </a:t>
            </a:r>
            <a:r>
              <a:rPr lang="en-US" b="1" dirty="0" smtClean="0"/>
              <a:t>evidence supports your answer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It’s the </a:t>
            </a:r>
            <a:r>
              <a:rPr lang="en-US" b="1" dirty="0" smtClean="0"/>
              <a:t>“so what” part of</a:t>
            </a:r>
            <a:r>
              <a:rPr lang="en-US" dirty="0" smtClean="0"/>
              <a:t> your </a:t>
            </a:r>
            <a:r>
              <a:rPr lang="en-US" b="1" dirty="0" smtClean="0"/>
              <a:t>response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Don’t introduce</a:t>
            </a:r>
            <a:r>
              <a:rPr lang="en-US" dirty="0" smtClean="0"/>
              <a:t> any </a:t>
            </a:r>
            <a:r>
              <a:rPr lang="en-US" b="1" dirty="0" smtClean="0"/>
              <a:t>new info</a:t>
            </a:r>
            <a:r>
              <a:rPr lang="en-US" dirty="0" smtClean="0"/>
              <a:t>rmation.</a:t>
            </a:r>
          </a:p>
          <a:p>
            <a:r>
              <a:rPr lang="en-US" b="1" dirty="0" smtClean="0"/>
              <a:t>Example:  By not giving up, Jackie Robinson was able to break color barriers and become the first African American to play in baseball’s major league.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371600"/>
            <a:ext cx="4343400" cy="5181600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200" y="1905000"/>
            <a:ext cx="233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SHOULD KNOW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2742" y="2362200"/>
            <a:ext cx="24710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Answer the question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 = Cite your answer with information that provides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 = Explain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467600" y="1981200"/>
            <a:ext cx="0" cy="396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flipV="1">
            <a:off x="2400300" y="5638800"/>
            <a:ext cx="5600700" cy="91440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2800" y="1905000"/>
            <a:ext cx="233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LEARNED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73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rot="18196840">
            <a:off x="5416973" y="3332477"/>
            <a:ext cx="43822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solidFill>
                  <a:schemeClr val="accent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Right </a:t>
            </a:r>
            <a:r>
              <a:rPr lang="en-US" sz="5400" b="1" cap="none" spc="0" dirty="0" smtClean="0">
                <a:ln>
                  <a:prstDash val="solid"/>
                </a:ln>
                <a:solidFill>
                  <a:schemeClr val="accent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Page</a:t>
            </a:r>
            <a:endParaRPr lang="en-US" sz="5400" b="1" cap="none" spc="0" dirty="0">
              <a:ln>
                <a:prstDash val="solid"/>
              </a:ln>
              <a:solidFill>
                <a:schemeClr val="accent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18196840">
            <a:off x="1545265" y="3479137"/>
            <a:ext cx="49935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accent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Right  Page</a:t>
            </a:r>
            <a:endParaRPr lang="en-US" sz="5400" b="1" cap="none" spc="0" dirty="0">
              <a:ln>
                <a:prstDash val="solid"/>
              </a:ln>
              <a:solidFill>
                <a:schemeClr val="accent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18196840">
            <a:off x="-589257" y="3434722"/>
            <a:ext cx="35098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accent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Left Page</a:t>
            </a:r>
            <a:endParaRPr lang="en-US" sz="5400" b="1" cap="none" spc="0" dirty="0">
              <a:ln>
                <a:prstDash val="solid"/>
              </a:ln>
              <a:solidFill>
                <a:schemeClr val="accent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Finished ACE KSL Chart…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1740932"/>
            <a:ext cx="0" cy="396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1664732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SHOULD KNOW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198132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Answer the question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C = Cite your answer with information that provides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 = Explain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791200" y="1828800"/>
            <a:ext cx="0" cy="396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9800" y="1676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2514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/>
                </a:solidFill>
              </a:rPr>
              <a:t>This column is filled in with your answer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2057400"/>
            <a:ext cx="3124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2"/>
                </a:solidFill>
              </a:rPr>
              <a:t>-Make </a:t>
            </a:r>
            <a:r>
              <a:rPr lang="en-US" sz="1100" dirty="0" smtClean="0">
                <a:solidFill>
                  <a:schemeClr val="accent2"/>
                </a:solidFill>
              </a:rPr>
              <a:t>the question into a statement that includes your answer.</a:t>
            </a:r>
          </a:p>
          <a:p>
            <a:r>
              <a:rPr lang="en-US" sz="1100" dirty="0" smtClean="0">
                <a:solidFill>
                  <a:schemeClr val="accent2"/>
                </a:solidFill>
              </a:rPr>
              <a:t>-Example</a:t>
            </a:r>
            <a:r>
              <a:rPr lang="en-US" sz="1100" dirty="0" smtClean="0">
                <a:solidFill>
                  <a:schemeClr val="accent2"/>
                </a:solidFill>
              </a:rPr>
              <a:t>:  How did Jackie Robinson demonstrate the trait of perseverance?</a:t>
            </a:r>
          </a:p>
          <a:p>
            <a:r>
              <a:rPr lang="en-US" sz="1100" dirty="0" smtClean="0">
                <a:solidFill>
                  <a:schemeClr val="accent2"/>
                </a:solidFill>
              </a:rPr>
              <a:t>-Jackie </a:t>
            </a:r>
            <a:r>
              <a:rPr lang="en-US" sz="1100" dirty="0" smtClean="0">
                <a:solidFill>
                  <a:schemeClr val="accent2"/>
                </a:solidFill>
              </a:rPr>
              <a:t>Robinson demonstrated the traits of perseverance by </a:t>
            </a:r>
            <a:r>
              <a:rPr lang="en-US" sz="1100" b="1" dirty="0" smtClean="0">
                <a:solidFill>
                  <a:schemeClr val="accent2"/>
                </a:solidFill>
              </a:rPr>
              <a:t>not quitting the baseball team despite the discrimination he faced.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3352800"/>
            <a:ext cx="3048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4"/>
                </a:solidFill>
              </a:rPr>
              <a:t>-Use </a:t>
            </a:r>
            <a:r>
              <a:rPr lang="en-US" sz="1100" dirty="0" smtClean="0">
                <a:solidFill>
                  <a:schemeClr val="accent4"/>
                </a:solidFill>
              </a:rPr>
              <a:t>a quote or specific example from the text.</a:t>
            </a:r>
          </a:p>
          <a:p>
            <a:r>
              <a:rPr lang="en-US" sz="1100" dirty="0" smtClean="0">
                <a:solidFill>
                  <a:schemeClr val="accent4"/>
                </a:solidFill>
              </a:rPr>
              <a:t>-Be </a:t>
            </a:r>
            <a:r>
              <a:rPr lang="en-US" sz="1100" dirty="0" smtClean="0">
                <a:solidFill>
                  <a:schemeClr val="accent4"/>
                </a:solidFill>
              </a:rPr>
              <a:t>sure to introduce the quote and put quotation marks around direct quotes.</a:t>
            </a:r>
          </a:p>
          <a:p>
            <a:r>
              <a:rPr lang="en-US" sz="1100" dirty="0" smtClean="0">
                <a:solidFill>
                  <a:schemeClr val="accent4"/>
                </a:solidFill>
              </a:rPr>
              <a:t>-Example</a:t>
            </a:r>
            <a:r>
              <a:rPr lang="en-US" sz="1100" dirty="0" smtClean="0">
                <a:solidFill>
                  <a:schemeClr val="accent4"/>
                </a:solidFill>
              </a:rPr>
              <a:t>:  For example, the author states, “At every game, he had to put up with abuse from the stands; but something inside him would not let him give up.”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4800600"/>
            <a:ext cx="3048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3"/>
                </a:solidFill>
              </a:rPr>
              <a:t>-Write </a:t>
            </a:r>
            <a:r>
              <a:rPr lang="en-US" sz="1100" dirty="0" smtClean="0">
                <a:solidFill>
                  <a:schemeClr val="accent3"/>
                </a:solidFill>
              </a:rPr>
              <a:t>a sentence that explains your answer and the supporting evidence.</a:t>
            </a:r>
          </a:p>
          <a:p>
            <a:r>
              <a:rPr lang="en-US" sz="1100" dirty="0" smtClean="0">
                <a:solidFill>
                  <a:schemeClr val="accent3"/>
                </a:solidFill>
              </a:rPr>
              <a:t>-This </a:t>
            </a:r>
            <a:r>
              <a:rPr lang="en-US" sz="1100" dirty="0" smtClean="0">
                <a:solidFill>
                  <a:schemeClr val="accent3"/>
                </a:solidFill>
              </a:rPr>
              <a:t>is where you further explain how the evidence supports your answer.</a:t>
            </a:r>
          </a:p>
          <a:p>
            <a:r>
              <a:rPr lang="en-US" sz="1100" dirty="0" smtClean="0">
                <a:solidFill>
                  <a:schemeClr val="accent3"/>
                </a:solidFill>
              </a:rPr>
              <a:t>-It’s </a:t>
            </a:r>
            <a:r>
              <a:rPr lang="en-US" sz="1100" dirty="0" smtClean="0">
                <a:solidFill>
                  <a:schemeClr val="accent3"/>
                </a:solidFill>
              </a:rPr>
              <a:t>the “so what” part of your response.</a:t>
            </a:r>
          </a:p>
          <a:p>
            <a:r>
              <a:rPr lang="en-US" sz="1100" dirty="0" smtClean="0">
                <a:solidFill>
                  <a:schemeClr val="accent3"/>
                </a:solidFill>
              </a:rPr>
              <a:t>-Don’t </a:t>
            </a:r>
            <a:r>
              <a:rPr lang="en-US" sz="1100" dirty="0" smtClean="0">
                <a:solidFill>
                  <a:schemeClr val="accent3"/>
                </a:solidFill>
              </a:rPr>
              <a:t>introduce any new information.</a:t>
            </a:r>
          </a:p>
          <a:p>
            <a:r>
              <a:rPr lang="en-US" sz="1100" dirty="0" smtClean="0">
                <a:solidFill>
                  <a:schemeClr val="accent3"/>
                </a:solidFill>
              </a:rPr>
              <a:t>-Example</a:t>
            </a:r>
            <a:r>
              <a:rPr lang="en-US" sz="1100" dirty="0" smtClean="0">
                <a:solidFill>
                  <a:schemeClr val="accent3"/>
                </a:solidFill>
              </a:rPr>
              <a:t>:  By not giving up, Jackie Robinson was able to break color barriers and become the first African American to play in baseball’s major league.</a:t>
            </a:r>
            <a:endParaRPr lang="en-US" sz="11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ACE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	Jackie Robinson demonstrated the traits of perseverance by not quitting the baseball team despite the discrimination he faced</a:t>
            </a:r>
            <a:r>
              <a:rPr lang="en-US" dirty="0" smtClean="0"/>
              <a:t>. </a:t>
            </a:r>
            <a:r>
              <a:rPr lang="en-US" dirty="0"/>
              <a:t>For example, the author states, “At every game, he had to put up with abuse from the stands; but something inside him would not let him give up</a:t>
            </a:r>
            <a:r>
              <a:rPr lang="en-US" dirty="0" smtClean="0"/>
              <a:t>.” </a:t>
            </a:r>
            <a:r>
              <a:rPr lang="en-US" dirty="0"/>
              <a:t>By not giving up, Jackie Robinson was able to break color barriers and become the first African American to play in baseball’s major league.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4102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Put a copy of this full example ACE Response under your completed chart.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1053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3">
      <a:majorFont>
        <a:latin typeface="Segoe Print"/>
        <a:ea typeface=""/>
        <a:cs typeface=""/>
      </a:majorFont>
      <a:minorFont>
        <a:latin typeface="Microsoft PhagsPa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665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ACE Writing Strategy</vt:lpstr>
      <vt:lpstr>“K” column </vt:lpstr>
      <vt:lpstr>“S” Column</vt:lpstr>
      <vt:lpstr>So far, your chart should resemble what is below…</vt:lpstr>
      <vt:lpstr>A – Answer the question</vt:lpstr>
      <vt:lpstr>C – Cite your answer with information that provides support</vt:lpstr>
      <vt:lpstr>E - Explain</vt:lpstr>
      <vt:lpstr>Your Finished ACE KSL Chart…</vt:lpstr>
      <vt:lpstr>Full ACE Response</vt:lpstr>
      <vt:lpstr>Use ACE When…</vt:lpstr>
    </vt:vector>
  </TitlesOfParts>
  <Company>Wake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 Writing Strategy</dc:title>
  <dc:creator>Bess Turner</dc:creator>
  <cp:lastModifiedBy>Duff</cp:lastModifiedBy>
  <cp:revision>15</cp:revision>
  <dcterms:created xsi:type="dcterms:W3CDTF">2015-01-15T03:06:59Z</dcterms:created>
  <dcterms:modified xsi:type="dcterms:W3CDTF">2015-07-13T18:28:14Z</dcterms:modified>
</cp:coreProperties>
</file>