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Rectangle 105"/>
          <p:cNvSpPr/>
          <p:nvPr/>
        </p:nvSpPr>
        <p:spPr>
          <a:xfrm rot="2700000">
            <a:off x="7446946" y="993285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09" name="Group 408"/>
          <p:cNvGrpSpPr/>
          <p:nvPr/>
        </p:nvGrpSpPr>
        <p:grpSpPr>
          <a:xfrm>
            <a:off x="0" y="420256"/>
            <a:ext cx="9144000" cy="3795497"/>
            <a:chOff x="0" y="420256"/>
            <a:chExt cx="12188952" cy="3795497"/>
          </a:xfrm>
        </p:grpSpPr>
        <p:cxnSp>
          <p:nvCxnSpPr>
            <p:cNvPr id="410" name="Straight Connector 409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Straight Connector 412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Connector 413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Connector 417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0" name="Rectangle 379"/>
          <p:cNvSpPr/>
          <p:nvPr/>
        </p:nvSpPr>
        <p:spPr>
          <a:xfrm rot="18900000" flipV="1">
            <a:off x="8146056" y="-427079"/>
            <a:ext cx="13716" cy="2816931"/>
          </a:xfrm>
          <a:custGeom>
            <a:avLst/>
            <a:gdLst/>
            <a:ahLst/>
            <a:cxnLst/>
            <a:rect l="l" t="t" r="r" b="b"/>
            <a:pathLst>
              <a:path w="13716" h="2816931">
                <a:moveTo>
                  <a:pt x="0" y="2816931"/>
                </a:moveTo>
                <a:lnTo>
                  <a:pt x="13716" y="28032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1" name="Rectangle 56"/>
          <p:cNvSpPr/>
          <p:nvPr/>
        </p:nvSpPr>
        <p:spPr>
          <a:xfrm>
            <a:off x="1" y="0"/>
            <a:ext cx="8865825" cy="4572004"/>
          </a:xfrm>
          <a:custGeom>
            <a:avLst/>
            <a:gdLst/>
            <a:ahLst/>
            <a:cxnLst/>
            <a:rect l="l" t="t" r="r" b="b"/>
            <a:pathLst>
              <a:path w="8865825" h="4572004"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2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3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4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5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6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7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8" name="Rectangle 93"/>
          <p:cNvSpPr/>
          <p:nvPr/>
        </p:nvSpPr>
        <p:spPr>
          <a:xfrm rot="2700000">
            <a:off x="7126799" y="-278554"/>
            <a:ext cx="13716" cy="5699824"/>
          </a:xfrm>
          <a:custGeom>
            <a:avLst/>
            <a:gdLst/>
            <a:ahLst/>
            <a:cxnLst/>
            <a:rect l="l" t="t" r="r" b="b"/>
            <a:pathLst>
              <a:path w="13716" h="5699824">
                <a:moveTo>
                  <a:pt x="0" y="0"/>
                </a:moveTo>
                <a:lnTo>
                  <a:pt x="13716" y="13717"/>
                </a:lnTo>
                <a:lnTo>
                  <a:pt x="13716" y="5686109"/>
                </a:lnTo>
                <a:lnTo>
                  <a:pt x="1" y="569982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9" name="Rectangle 95"/>
          <p:cNvSpPr/>
          <p:nvPr/>
        </p:nvSpPr>
        <p:spPr>
          <a:xfrm rot="2700000">
            <a:off x="7969986" y="1747381"/>
            <a:ext cx="13716" cy="3314931"/>
          </a:xfrm>
          <a:custGeom>
            <a:avLst/>
            <a:gdLst/>
            <a:ahLst/>
            <a:cxnLst/>
            <a:rect l="l" t="t" r="r" b="b"/>
            <a:pathLst>
              <a:path w="13716" h="3314931">
                <a:moveTo>
                  <a:pt x="0" y="0"/>
                </a:moveTo>
                <a:lnTo>
                  <a:pt x="13716" y="13716"/>
                </a:lnTo>
                <a:lnTo>
                  <a:pt x="13716" y="3301215"/>
                </a:lnTo>
                <a:lnTo>
                  <a:pt x="0" y="331493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0" name="Rectangle 96"/>
          <p:cNvSpPr/>
          <p:nvPr/>
        </p:nvSpPr>
        <p:spPr>
          <a:xfrm rot="2700000">
            <a:off x="8391577" y="2765192"/>
            <a:ext cx="13716" cy="2122490"/>
          </a:xfrm>
          <a:custGeom>
            <a:avLst/>
            <a:gdLst/>
            <a:ahLst/>
            <a:cxnLst/>
            <a:rect l="l" t="t" r="r" b="b"/>
            <a:pathLst>
              <a:path w="13716" h="2122490">
                <a:moveTo>
                  <a:pt x="0" y="0"/>
                </a:moveTo>
                <a:lnTo>
                  <a:pt x="13716" y="13716"/>
                </a:lnTo>
                <a:lnTo>
                  <a:pt x="13716" y="2108774"/>
                </a:lnTo>
                <a:lnTo>
                  <a:pt x="0" y="212249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1" name="Rectangle 97"/>
          <p:cNvSpPr/>
          <p:nvPr/>
        </p:nvSpPr>
        <p:spPr>
          <a:xfrm rot="2700000">
            <a:off x="8813172" y="3783010"/>
            <a:ext cx="13717" cy="930041"/>
          </a:xfrm>
          <a:custGeom>
            <a:avLst/>
            <a:gdLst/>
            <a:ahLst/>
            <a:cxnLst/>
            <a:rect l="l" t="t" r="r" b="b"/>
            <a:pathLst>
              <a:path w="13717" h="930041">
                <a:moveTo>
                  <a:pt x="0" y="0"/>
                </a:moveTo>
                <a:lnTo>
                  <a:pt x="13717" y="13717"/>
                </a:lnTo>
                <a:lnTo>
                  <a:pt x="13717" y="916324"/>
                </a:lnTo>
                <a:lnTo>
                  <a:pt x="1" y="93004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2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3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4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5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6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7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8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9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0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1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2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3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4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5" name="Rectangle 376"/>
          <p:cNvSpPr/>
          <p:nvPr/>
        </p:nvSpPr>
        <p:spPr>
          <a:xfrm rot="18900000" flipV="1">
            <a:off x="6881278" y="-950966"/>
            <a:ext cx="13716" cy="6394268"/>
          </a:xfrm>
          <a:custGeom>
            <a:avLst/>
            <a:gdLst/>
            <a:ahLst/>
            <a:cxnLst/>
            <a:rect l="l" t="t" r="r" b="b"/>
            <a:pathLst>
              <a:path w="13716" h="6394268">
                <a:moveTo>
                  <a:pt x="13716" y="6380553"/>
                </a:moveTo>
                <a:lnTo>
                  <a:pt x="13716" y="13716"/>
                </a:lnTo>
                <a:lnTo>
                  <a:pt x="0" y="0"/>
                </a:lnTo>
                <a:lnTo>
                  <a:pt x="0" y="639426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6" name="Rectangle 377"/>
          <p:cNvSpPr/>
          <p:nvPr/>
        </p:nvSpPr>
        <p:spPr>
          <a:xfrm rot="18900000" flipV="1">
            <a:off x="7302869" y="-776336"/>
            <a:ext cx="13717" cy="5201823"/>
          </a:xfrm>
          <a:custGeom>
            <a:avLst/>
            <a:gdLst/>
            <a:ahLst/>
            <a:cxnLst/>
            <a:rect l="l" t="t" r="r" b="b"/>
            <a:pathLst>
              <a:path w="13717" h="5201823">
                <a:moveTo>
                  <a:pt x="1" y="5201823"/>
                </a:moveTo>
                <a:lnTo>
                  <a:pt x="13717" y="5188106"/>
                </a:lnTo>
                <a:lnTo>
                  <a:pt x="13717" y="1371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7" name="Rectangle 378"/>
          <p:cNvSpPr/>
          <p:nvPr/>
        </p:nvSpPr>
        <p:spPr>
          <a:xfrm rot="18900000" flipV="1">
            <a:off x="7742935" y="-582310"/>
            <a:ext cx="13716" cy="4009378"/>
          </a:xfrm>
          <a:custGeom>
            <a:avLst/>
            <a:gdLst/>
            <a:ahLst/>
            <a:cxnLst/>
            <a:rect l="l" t="t" r="r" b="b"/>
            <a:pathLst>
              <a:path w="13716" h="4009378">
                <a:moveTo>
                  <a:pt x="13716" y="3995663"/>
                </a:moveTo>
                <a:lnTo>
                  <a:pt x="13716" y="13717"/>
                </a:lnTo>
                <a:lnTo>
                  <a:pt x="0" y="0"/>
                </a:lnTo>
                <a:lnTo>
                  <a:pt x="0" y="400937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8" name="Rectangle 138"/>
          <p:cNvSpPr/>
          <p:nvPr/>
        </p:nvSpPr>
        <p:spPr>
          <a:xfrm rot="18900000" flipV="1">
            <a:off x="8567649" y="-252451"/>
            <a:ext cx="13715" cy="1624488"/>
          </a:xfrm>
          <a:custGeom>
            <a:avLst/>
            <a:gdLst/>
            <a:ahLst/>
            <a:cxnLst/>
            <a:rect l="l" t="t" r="r" b="b"/>
            <a:pathLst>
              <a:path w="13715" h="1624488">
                <a:moveTo>
                  <a:pt x="0" y="1624488"/>
                </a:moveTo>
                <a:lnTo>
                  <a:pt x="13715" y="1610773"/>
                </a:lnTo>
                <a:lnTo>
                  <a:pt x="13715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9" name="Freeform 448"/>
          <p:cNvSpPr/>
          <p:nvPr/>
        </p:nvSpPr>
        <p:spPr>
          <a:xfrm rot="18900000" flipV="1">
            <a:off x="8989243" y="-77819"/>
            <a:ext cx="13715" cy="432040"/>
          </a:xfrm>
          <a:custGeom>
            <a:avLst/>
            <a:gdLst/>
            <a:ahLst/>
            <a:cxnLst/>
            <a:rect l="l" t="t" r="r" b="b"/>
            <a:pathLst>
              <a:path w="13715" h="432040">
                <a:moveTo>
                  <a:pt x="0" y="432040"/>
                </a:moveTo>
                <a:lnTo>
                  <a:pt x="13715" y="418325"/>
                </a:lnTo>
                <a:lnTo>
                  <a:pt x="13715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0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1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2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3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4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5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6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7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8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9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0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1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2" name="Teardrop 3"/>
          <p:cNvSpPr/>
          <p:nvPr/>
        </p:nvSpPr>
        <p:spPr>
          <a:xfrm rot="5400000" flipH="1" flipV="1">
            <a:off x="8812306" y="329061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29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3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8" y="173608"/>
                </a:lnTo>
                <a:lnTo>
                  <a:pt x="3810" y="173608"/>
                </a:lnTo>
                <a:cubicBezTo>
                  <a:pt x="332" y="169383"/>
                  <a:pt x="0" y="164657"/>
                  <a:pt x="0" y="159854"/>
                </a:cubicBezTo>
                <a:cubicBezTo>
                  <a:pt x="0" y="132604"/>
                  <a:pt x="10705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3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4" name="Oval 463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5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6" name="Oval 465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7" name="Oval 466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8" name="Oval 467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9" name="Oval 468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0" name="Oval 469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1" name="Oval 470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2" name="Oval 471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3" name="Oval 472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4" name="Oval 473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5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6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7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8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9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0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1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2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3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4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6" name="Oval 485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7" name="Oval 486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8" name="Oval 487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9" name="Oval 488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0" name="Oval 489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" name="Oval 490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2" name="Oval 491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3" name="Oval 492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4" name="Oval 493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5" name="Oval 494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6" name="Oval 495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6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7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8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9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0" name="Oval 883"/>
          <p:cNvSpPr/>
          <p:nvPr/>
        </p:nvSpPr>
        <p:spPr>
          <a:xfrm>
            <a:off x="2031413" y="-10245"/>
            <a:ext cx="6910072" cy="84875"/>
          </a:xfrm>
          <a:custGeom>
            <a:avLst/>
            <a:gdLst/>
            <a:ahLst/>
            <a:cxnLst/>
            <a:rect l="l" t="t" r="r" b="b"/>
            <a:pathLst>
              <a:path w="6910072" h="84875"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1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4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5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6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7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8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9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0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1" name="Teardrop 3"/>
          <p:cNvSpPr/>
          <p:nvPr/>
        </p:nvSpPr>
        <p:spPr>
          <a:xfrm rot="5400000" flipH="1" flipV="1">
            <a:off x="8812306" y="1174559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3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2" y="169383"/>
                  <a:pt x="0" y="164657"/>
                  <a:pt x="0" y="159854"/>
                </a:cubicBezTo>
                <a:cubicBezTo>
                  <a:pt x="0" y="132604"/>
                  <a:pt x="10705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2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3" name="Oval 522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4" name="Oval 523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5" name="Oval 524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6" name="Oval 525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7" name="Oval 526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8" name="Oval 527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9" name="Oval 528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0" name="Oval 529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1" name="Oval 530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2" name="Oval 531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Oval 543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Oval 544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Oval 545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Oval 546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Oval 547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Oval 548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Oval 549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Oval 550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Oval 551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Oval 552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Oval 553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Teardrop 3"/>
          <p:cNvSpPr/>
          <p:nvPr/>
        </p:nvSpPr>
        <p:spPr>
          <a:xfrm rot="5400000" flipH="1" flipV="1">
            <a:off x="8812306" y="2017156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29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Oval 566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Oval 567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Oval 568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Oval 569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Oval 570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Oval 571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Oval 572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Oval 573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Oval 574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Oval 575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Oval 587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Oval 588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Oval 589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Oval 590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592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8812306" y="2865829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2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2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1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Oval 610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Oval 611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Oval 612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Oval 613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Oval 614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Oval 615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Oval 616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Oval 617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Oval 618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Oval 619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63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Oval 63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Oval 63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Oval 63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Oval 63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Oval 64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Oval 64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Teardrop 3"/>
          <p:cNvSpPr/>
          <p:nvPr/>
        </p:nvSpPr>
        <p:spPr>
          <a:xfrm rot="5400000" flipH="1" flipV="1">
            <a:off x="8812306" y="3710008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2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2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1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Oval 65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Oval 65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Oval 65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Oval 65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Oval 65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Oval 65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Oval 66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Oval 66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Oval 66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Oval 66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Oval 683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Oval 684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Oval 685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8991444" y="4419445"/>
            <a:ext cx="171406" cy="133705"/>
          </a:xfrm>
          <a:custGeom>
            <a:avLst/>
            <a:gdLst/>
            <a:ahLst/>
            <a:cxnLst/>
            <a:rect l="l" t="t" r="r" b="b"/>
            <a:pathLst>
              <a:path w="171406" h="133705">
                <a:moveTo>
                  <a:pt x="171406" y="123429"/>
                </a:moveTo>
                <a:lnTo>
                  <a:pt x="168564" y="133705"/>
                </a:lnTo>
                <a:lnTo>
                  <a:pt x="157460" y="133705"/>
                </a:lnTo>
                <a:cubicBezTo>
                  <a:pt x="159382" y="130353"/>
                  <a:pt x="159597" y="126761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62756" y="133705"/>
                </a:lnTo>
                <a:lnTo>
                  <a:pt x="62665" y="133705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1651"/>
          <p:cNvSpPr/>
          <p:nvPr/>
        </p:nvSpPr>
        <p:spPr>
          <a:xfrm>
            <a:off x="812619" y="4561319"/>
            <a:ext cx="7660836" cy="10682"/>
          </a:xfrm>
          <a:custGeom>
            <a:avLst/>
            <a:gdLst/>
            <a:ahLst/>
            <a:cxnLst/>
            <a:rect l="l" t="t" r="r" b="b"/>
            <a:pathLst>
              <a:path w="7660836" h="10682"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1" name="Oval 70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2" name="Oval 701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3" name="Oval 702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4" name="Oval 703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5" name="Oval 704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6" name="Oval 705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7" name="Oval 706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8" name="Oval 707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9" name="Oval 708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0" name="Oval 709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1" name="Oval 71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2" name="Oval 711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3" name="Oval 712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4" name="Oval 713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5" name="Oval 714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6" name="Oval 715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7" name="Oval 716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8" name="Oval 717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9" name="Oval 718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0" name="Oval 719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1" name="Oval 720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2" name="Oval 721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3" name="Oval 722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4" name="Oval 723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5" name="Oval 724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6" name="Oval 725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7" name="Oval 726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8" name="Oval 727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9" name="Oval 728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0" name="Oval 729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1" name="Oval 730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2" name="Oval 73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3" name="Oval 732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4" name="Oval 733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5" name="Oval 734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6" name="Oval 735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7" name="Oval 736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8" name="Oval 737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9" name="Oval 738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0" name="Oval 739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1" name="Oval 740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2" name="Oval 74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3" name="Oval 742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4" name="Oval 743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5" name="Oval 744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6" name="Oval 74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7" name="Oval 74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8" name="Oval 74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9" name="Oval 74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0" name="Oval 74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1" name="Oval 75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2" name="Oval 75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3" name="Oval 752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4" name="Oval 753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B46723B-4A98-441D-B264-754797A83D64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68CF-708C-41D3-A8BD-27D9DCE307D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9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23B-4A98-441D-B264-754797A83D64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68CF-708C-41D3-A8BD-27D9DCE30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5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23B-4A98-441D-B264-754797A83D64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68CF-708C-41D3-A8BD-27D9DCE307D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23B-4A98-441D-B264-754797A83D64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68CF-708C-41D3-A8BD-27D9DCE30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8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420256"/>
            <a:ext cx="9144000" cy="3795497"/>
            <a:chOff x="0" y="420256"/>
            <a:chExt cx="12188952" cy="3795497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379"/>
          <p:cNvSpPr/>
          <p:nvPr/>
        </p:nvSpPr>
        <p:spPr>
          <a:xfrm rot="18900000" flipV="1">
            <a:off x="8146056" y="-427079"/>
            <a:ext cx="13716" cy="2816931"/>
          </a:xfrm>
          <a:custGeom>
            <a:avLst/>
            <a:gdLst/>
            <a:ahLst/>
            <a:cxnLst/>
            <a:rect l="l" t="t" r="r" b="b"/>
            <a:pathLst>
              <a:path w="13716" h="2816931">
                <a:moveTo>
                  <a:pt x="0" y="2816931"/>
                </a:moveTo>
                <a:lnTo>
                  <a:pt x="13716" y="28032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56"/>
          <p:cNvSpPr/>
          <p:nvPr/>
        </p:nvSpPr>
        <p:spPr>
          <a:xfrm>
            <a:off x="1" y="0"/>
            <a:ext cx="8865825" cy="4572004"/>
          </a:xfrm>
          <a:custGeom>
            <a:avLst/>
            <a:gdLst/>
            <a:ahLst/>
            <a:cxnLst/>
            <a:rect l="l" t="t" r="r" b="b"/>
            <a:pathLst>
              <a:path w="8865825" h="4572004"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93"/>
          <p:cNvSpPr/>
          <p:nvPr/>
        </p:nvSpPr>
        <p:spPr>
          <a:xfrm rot="2700000">
            <a:off x="7126799" y="-278554"/>
            <a:ext cx="13716" cy="5699824"/>
          </a:xfrm>
          <a:custGeom>
            <a:avLst/>
            <a:gdLst/>
            <a:ahLst/>
            <a:cxnLst/>
            <a:rect l="l" t="t" r="r" b="b"/>
            <a:pathLst>
              <a:path w="13716" h="5699824">
                <a:moveTo>
                  <a:pt x="0" y="0"/>
                </a:moveTo>
                <a:lnTo>
                  <a:pt x="13716" y="13717"/>
                </a:lnTo>
                <a:lnTo>
                  <a:pt x="13716" y="5686109"/>
                </a:lnTo>
                <a:lnTo>
                  <a:pt x="1" y="569982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95"/>
          <p:cNvSpPr/>
          <p:nvPr/>
        </p:nvSpPr>
        <p:spPr>
          <a:xfrm rot="2700000">
            <a:off x="7969986" y="1747381"/>
            <a:ext cx="13716" cy="3314931"/>
          </a:xfrm>
          <a:custGeom>
            <a:avLst/>
            <a:gdLst/>
            <a:ahLst/>
            <a:cxnLst/>
            <a:rect l="l" t="t" r="r" b="b"/>
            <a:pathLst>
              <a:path w="13716" h="3314931">
                <a:moveTo>
                  <a:pt x="0" y="0"/>
                </a:moveTo>
                <a:lnTo>
                  <a:pt x="13716" y="13716"/>
                </a:lnTo>
                <a:lnTo>
                  <a:pt x="13716" y="3301215"/>
                </a:lnTo>
                <a:lnTo>
                  <a:pt x="0" y="331493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96"/>
          <p:cNvSpPr/>
          <p:nvPr/>
        </p:nvSpPr>
        <p:spPr>
          <a:xfrm rot="2700000">
            <a:off x="8391577" y="2765192"/>
            <a:ext cx="13716" cy="2122490"/>
          </a:xfrm>
          <a:custGeom>
            <a:avLst/>
            <a:gdLst/>
            <a:ahLst/>
            <a:cxnLst/>
            <a:rect l="l" t="t" r="r" b="b"/>
            <a:pathLst>
              <a:path w="13716" h="2122490">
                <a:moveTo>
                  <a:pt x="0" y="0"/>
                </a:moveTo>
                <a:lnTo>
                  <a:pt x="13716" y="13716"/>
                </a:lnTo>
                <a:lnTo>
                  <a:pt x="13716" y="2108774"/>
                </a:lnTo>
                <a:lnTo>
                  <a:pt x="0" y="212249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97"/>
          <p:cNvSpPr/>
          <p:nvPr/>
        </p:nvSpPr>
        <p:spPr>
          <a:xfrm rot="2700000">
            <a:off x="8813172" y="3783010"/>
            <a:ext cx="13717" cy="930041"/>
          </a:xfrm>
          <a:custGeom>
            <a:avLst/>
            <a:gdLst/>
            <a:ahLst/>
            <a:cxnLst/>
            <a:rect l="l" t="t" r="r" b="b"/>
            <a:pathLst>
              <a:path w="13717" h="930041">
                <a:moveTo>
                  <a:pt x="0" y="0"/>
                </a:moveTo>
                <a:lnTo>
                  <a:pt x="13717" y="13717"/>
                </a:lnTo>
                <a:lnTo>
                  <a:pt x="13717" y="916324"/>
                </a:lnTo>
                <a:lnTo>
                  <a:pt x="1" y="93004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Rectangle 376"/>
          <p:cNvSpPr/>
          <p:nvPr/>
        </p:nvSpPr>
        <p:spPr>
          <a:xfrm rot="18900000" flipV="1">
            <a:off x="6881278" y="-950966"/>
            <a:ext cx="13716" cy="6394268"/>
          </a:xfrm>
          <a:custGeom>
            <a:avLst/>
            <a:gdLst/>
            <a:ahLst/>
            <a:cxnLst/>
            <a:rect l="l" t="t" r="r" b="b"/>
            <a:pathLst>
              <a:path w="13716" h="6394268">
                <a:moveTo>
                  <a:pt x="13716" y="6380553"/>
                </a:moveTo>
                <a:lnTo>
                  <a:pt x="13716" y="13716"/>
                </a:lnTo>
                <a:lnTo>
                  <a:pt x="0" y="0"/>
                </a:lnTo>
                <a:lnTo>
                  <a:pt x="0" y="639426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" name="Rectangle 377"/>
          <p:cNvSpPr/>
          <p:nvPr/>
        </p:nvSpPr>
        <p:spPr>
          <a:xfrm rot="18900000" flipV="1">
            <a:off x="7302869" y="-776336"/>
            <a:ext cx="13717" cy="5201823"/>
          </a:xfrm>
          <a:custGeom>
            <a:avLst/>
            <a:gdLst/>
            <a:ahLst/>
            <a:cxnLst/>
            <a:rect l="l" t="t" r="r" b="b"/>
            <a:pathLst>
              <a:path w="13717" h="5201823">
                <a:moveTo>
                  <a:pt x="1" y="5201823"/>
                </a:moveTo>
                <a:lnTo>
                  <a:pt x="13717" y="5188106"/>
                </a:lnTo>
                <a:lnTo>
                  <a:pt x="13717" y="1371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378"/>
          <p:cNvSpPr/>
          <p:nvPr/>
        </p:nvSpPr>
        <p:spPr>
          <a:xfrm rot="18900000" flipV="1">
            <a:off x="7742935" y="-582310"/>
            <a:ext cx="13716" cy="4009378"/>
          </a:xfrm>
          <a:custGeom>
            <a:avLst/>
            <a:gdLst/>
            <a:ahLst/>
            <a:cxnLst/>
            <a:rect l="l" t="t" r="r" b="b"/>
            <a:pathLst>
              <a:path w="13716" h="4009378">
                <a:moveTo>
                  <a:pt x="13716" y="3995663"/>
                </a:moveTo>
                <a:lnTo>
                  <a:pt x="13716" y="13717"/>
                </a:lnTo>
                <a:lnTo>
                  <a:pt x="0" y="0"/>
                </a:lnTo>
                <a:lnTo>
                  <a:pt x="0" y="400937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" name="Rectangle 138"/>
          <p:cNvSpPr/>
          <p:nvPr/>
        </p:nvSpPr>
        <p:spPr>
          <a:xfrm rot="18900000" flipV="1">
            <a:off x="8567649" y="-252451"/>
            <a:ext cx="13715" cy="1624488"/>
          </a:xfrm>
          <a:custGeom>
            <a:avLst/>
            <a:gdLst/>
            <a:ahLst/>
            <a:cxnLst/>
            <a:rect l="l" t="t" r="r" b="b"/>
            <a:pathLst>
              <a:path w="13715" h="1624488">
                <a:moveTo>
                  <a:pt x="0" y="1624488"/>
                </a:moveTo>
                <a:lnTo>
                  <a:pt x="13715" y="1610773"/>
                </a:lnTo>
                <a:lnTo>
                  <a:pt x="13715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" name="Freeform 48"/>
          <p:cNvSpPr/>
          <p:nvPr/>
        </p:nvSpPr>
        <p:spPr>
          <a:xfrm rot="18900000" flipV="1">
            <a:off x="8989243" y="-77819"/>
            <a:ext cx="13715" cy="432040"/>
          </a:xfrm>
          <a:custGeom>
            <a:avLst/>
            <a:gdLst/>
            <a:ahLst/>
            <a:cxnLst/>
            <a:rect l="l" t="t" r="r" b="b"/>
            <a:pathLst>
              <a:path w="13715" h="432040">
                <a:moveTo>
                  <a:pt x="0" y="432040"/>
                </a:moveTo>
                <a:lnTo>
                  <a:pt x="13715" y="418325"/>
                </a:lnTo>
                <a:lnTo>
                  <a:pt x="13715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" name="Teardrop 3"/>
          <p:cNvSpPr/>
          <p:nvPr/>
        </p:nvSpPr>
        <p:spPr>
          <a:xfrm rot="5400000" flipH="1" flipV="1">
            <a:off x="8812306" y="329061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29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3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8" y="173608"/>
                </a:lnTo>
                <a:lnTo>
                  <a:pt x="3810" y="173608"/>
                </a:lnTo>
                <a:cubicBezTo>
                  <a:pt x="332" y="169383"/>
                  <a:pt x="0" y="164657"/>
                  <a:pt x="0" y="159854"/>
                </a:cubicBezTo>
                <a:cubicBezTo>
                  <a:pt x="0" y="132604"/>
                  <a:pt x="10705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" name="Teardrop 3"/>
          <p:cNvSpPr/>
          <p:nvPr/>
        </p:nvSpPr>
        <p:spPr>
          <a:xfrm rot="5400000" flipH="1" flipV="1">
            <a:off x="8812306" y="1174559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3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2" y="169383"/>
                  <a:pt x="0" y="164657"/>
                  <a:pt x="0" y="159854"/>
                </a:cubicBezTo>
                <a:cubicBezTo>
                  <a:pt x="0" y="132604"/>
                  <a:pt x="10705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" name="Teardrop 3"/>
          <p:cNvSpPr/>
          <p:nvPr/>
        </p:nvSpPr>
        <p:spPr>
          <a:xfrm rot="5400000" flipH="1" flipV="1">
            <a:off x="8812306" y="2017156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29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Teardrop 3"/>
          <p:cNvSpPr/>
          <p:nvPr/>
        </p:nvSpPr>
        <p:spPr>
          <a:xfrm rot="5400000" flipH="1" flipV="1">
            <a:off x="8812306" y="2865829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2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2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1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" name="Teardrop 3"/>
          <p:cNvSpPr/>
          <p:nvPr/>
        </p:nvSpPr>
        <p:spPr>
          <a:xfrm rot="5400000" flipH="1" flipV="1">
            <a:off x="8812306" y="3710008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2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2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1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" name="Teardrop 3"/>
          <p:cNvSpPr/>
          <p:nvPr/>
        </p:nvSpPr>
        <p:spPr>
          <a:xfrm rot="5400000" flipH="1" flipV="1">
            <a:off x="8991444" y="4419445"/>
            <a:ext cx="171406" cy="133705"/>
          </a:xfrm>
          <a:custGeom>
            <a:avLst/>
            <a:gdLst/>
            <a:ahLst/>
            <a:cxnLst/>
            <a:rect l="l" t="t" r="r" b="b"/>
            <a:pathLst>
              <a:path w="171406" h="133705">
                <a:moveTo>
                  <a:pt x="171406" y="123429"/>
                </a:moveTo>
                <a:lnTo>
                  <a:pt x="168564" y="133705"/>
                </a:lnTo>
                <a:lnTo>
                  <a:pt x="157460" y="133705"/>
                </a:lnTo>
                <a:cubicBezTo>
                  <a:pt x="159382" y="130353"/>
                  <a:pt x="159597" y="126761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62756" y="133705"/>
                </a:lnTo>
                <a:lnTo>
                  <a:pt x="62665" y="133705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" name="Oval 189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" name="Oval 191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" name="Oval 192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" name="Oval 193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" name="Oval 194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" name="Oval 195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" name="Oval 196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" name="Oval 197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" name="Oval 198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" name="Oval 199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1" name="Oval 200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2" name="Oval 201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Oval 202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Oval 203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Oval 204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" name="Oval 205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" name="Oval 206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" name="Oval 207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9" name="Oval 208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0" name="Oval 209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1" name="Oval 210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4" name="Oval 883"/>
          <p:cNvSpPr/>
          <p:nvPr/>
        </p:nvSpPr>
        <p:spPr>
          <a:xfrm>
            <a:off x="2031413" y="-10245"/>
            <a:ext cx="6910072" cy="84875"/>
          </a:xfrm>
          <a:custGeom>
            <a:avLst/>
            <a:gdLst/>
            <a:ahLst/>
            <a:cxnLst/>
            <a:rect l="l" t="t" r="r" b="b"/>
            <a:pathLst>
              <a:path w="6910072" h="84875"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" name="Oval 214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" name="Oval 215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7" name="Oval 216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8" name="Oval 217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Oval 218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0" name="Oval 219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1" name="Oval 220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Oval 221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3" name="Oval 222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Oval 223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" name="Oval 224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6" name="Oval 225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7" name="Oval 226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8" name="Oval 227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9" name="Oval 228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0" name="Oval 229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1" name="Oval 230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2" name="Oval 231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3" name="Oval 232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4" name="Oval 233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5" name="Oval 234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6" name="Oval 235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7" name="Oval 236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8" name="Oval 237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9" name="Oval 238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0" name="Oval 239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1" name="Oval 240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2" name="Oval 241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3" name="Oval 242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4" name="Oval 243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5" name="Oval 244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6" name="Oval 245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7" name="Oval 246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8" name="Oval 247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9" name="Oval 248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0" name="Oval 249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1" name="Oval 250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2" name="Oval 251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3" name="Oval 252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4" name="Oval 253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5" name="Oval 254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6" name="Oval 255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7" name="Oval 256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8" name="Oval 257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9" name="Oval 258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0" name="Oval 259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1" name="Oval 260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2" name="Oval 261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3" name="Oval 262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4" name="Oval 263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5" name="Oval 264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6" name="Oval 265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7" name="Oval 266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" name="Oval 267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9" name="Oval 268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0" name="Oval 269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1" name="Oval 270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2" name="Oval 271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3" name="Oval 272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4" name="Oval 273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5" name="Oval 274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" name="Oval 275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7" name="Oval 276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8" name="Oval 277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9" name="Oval 278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0" name="Oval 279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1" name="Oval 280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2" name="Oval 281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3" name="Oval 282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4" name="Oval 283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5" name="Oval 284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6" name="Oval 285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7" name="Oval 286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8" name="Oval 287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9" name="Oval 288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0" name="Oval 289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1" name="Oval 290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2" name="Oval 291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3" name="Oval 292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4" name="Oval 293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5" name="Oval 294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6" name="Oval 295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" name="Oval 296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8" name="Oval 297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9" name="Oval 1651"/>
          <p:cNvSpPr/>
          <p:nvPr/>
        </p:nvSpPr>
        <p:spPr>
          <a:xfrm>
            <a:off x="812619" y="4561319"/>
            <a:ext cx="7660836" cy="10682"/>
          </a:xfrm>
          <a:custGeom>
            <a:avLst/>
            <a:gdLst/>
            <a:ahLst/>
            <a:cxnLst/>
            <a:rect l="l" t="t" r="r" b="b"/>
            <a:pathLst>
              <a:path w="7660836" h="10682"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0" name="Oval 299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1" name="Oval 30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2" name="Oval 301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3" name="Oval 302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4" name="Oval 303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5" name="Oval 304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6" name="Oval 305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7" name="Oval 306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8" name="Oval 307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9" name="Oval 308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0" name="Oval 309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1" name="Oval 31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2" name="Oval 311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3" name="Oval 312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4" name="Oval 313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5" name="Oval 314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6" name="Oval 315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7" name="Oval 316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8" name="Oval 317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9" name="Oval 318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0" name="Oval 319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1" name="Oval 320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2" name="Oval 321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3" name="Oval 322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4" name="Oval 323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5" name="Oval 324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6" name="Oval 325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7" name="Oval 326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8" name="Oval 327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9" name="Oval 328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0" name="Oval 329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1" name="Oval 330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2" name="Oval 33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3" name="Oval 332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4" name="Oval 333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5" name="Oval 334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6" name="Oval 335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7" name="Oval 336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8" name="Oval 337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9" name="Oval 338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0" name="Oval 339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1" name="Oval 340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2" name="Oval 34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3" name="Oval 342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4" name="Oval 343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5" name="Oval 344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6" name="Oval 34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7" name="Oval 34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8" name="Oval 34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9" name="Oval 34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0" name="Oval 34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1" name="Oval 35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2" name="Oval 35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3" name="Oval 352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4" name="Oval 353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23B-4A98-441D-B264-754797A83D64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68CF-708C-41D3-A8BD-27D9DCE307D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82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23B-4A98-441D-B264-754797A83D64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68CF-708C-41D3-A8BD-27D9DCE30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0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23B-4A98-441D-B264-754797A83D64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68CF-708C-41D3-A8BD-27D9DCE30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23B-4A98-441D-B264-754797A83D64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68CF-708C-41D3-A8BD-27D9DCE30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57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23B-4A98-441D-B264-754797A83D64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68CF-708C-41D3-A8BD-27D9DCE30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1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23B-4A98-441D-B264-754797A83D64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68CF-708C-41D3-A8BD-27D9DCE30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7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23B-4A98-441D-B264-754797A83D64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68CF-708C-41D3-A8BD-27D9DCE307D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94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4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6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B46723B-4A98-441D-B264-754797A83D64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199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52468CF-708C-41D3-A8BD-27D9DCE307D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90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English III Research Component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Explanation of the process…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research paper?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8071104" cy="40233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NC Common Core of English III requires that all students complete a research paper.  The paper will demonstrate a students’ ability to conduct research, formulate a position on a topic, and then draw conclusions based on the research.  </a:t>
            </a:r>
          </a:p>
          <a:p>
            <a:pPr lvl="1"/>
            <a:r>
              <a:rPr lang="en-US" sz="2400" dirty="0" smtClean="0"/>
              <a:t>How will this happen?</a:t>
            </a:r>
          </a:p>
          <a:p>
            <a:pPr lvl="2"/>
            <a:r>
              <a:rPr lang="en-US" sz="2000" dirty="0" smtClean="0"/>
              <a:t>All students will have to formulate an essential question based on a controversial topic. </a:t>
            </a:r>
            <a:r>
              <a:rPr lang="en-US" sz="2000" dirty="0" smtClean="0"/>
              <a:t>Then</a:t>
            </a:r>
            <a:r>
              <a:rPr lang="en-US" sz="2000" dirty="0" smtClean="0"/>
              <a:t>, the student will research the question, take a position on the topic, and defend that position. </a:t>
            </a:r>
            <a:r>
              <a:rPr lang="en-US" sz="2000" dirty="0" smtClean="0"/>
              <a:t>This </a:t>
            </a:r>
            <a:r>
              <a:rPr lang="en-US" sz="2000" dirty="0" smtClean="0"/>
              <a:t>is not a report, but an argumentative position paper.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Research be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382000" cy="40233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class will spend </a:t>
            </a:r>
            <a:r>
              <a:rPr lang="en-US" sz="2800" b="1" dirty="0" smtClean="0">
                <a:solidFill>
                  <a:schemeClr val="accent5"/>
                </a:solidFill>
              </a:rPr>
              <a:t>three</a:t>
            </a:r>
            <a:r>
              <a:rPr lang="en-US" sz="2800" dirty="0" smtClean="0"/>
              <a:t> days researching and documenting source material.</a:t>
            </a:r>
          </a:p>
          <a:p>
            <a:r>
              <a:rPr lang="en-US" sz="2800" dirty="0" smtClean="0"/>
              <a:t>Additional time outside of class will be necessary to complete research.  </a:t>
            </a:r>
            <a:endParaRPr lang="en-US" sz="2800" dirty="0" smtClean="0"/>
          </a:p>
          <a:p>
            <a:r>
              <a:rPr lang="en-US" sz="2800" dirty="0" smtClean="0"/>
              <a:t>You </a:t>
            </a:r>
            <a:r>
              <a:rPr lang="en-US" sz="2800" dirty="0" smtClean="0"/>
              <a:t>will be required </a:t>
            </a:r>
            <a:r>
              <a:rPr lang="en-US" sz="2800" b="1" dirty="0" smtClean="0">
                <a:solidFill>
                  <a:schemeClr val="accent3"/>
                </a:solidFill>
              </a:rPr>
              <a:t>5-6</a:t>
            </a:r>
            <a:r>
              <a:rPr lang="en-US" sz="2800" dirty="0" smtClean="0"/>
              <a:t> sources </a:t>
            </a:r>
            <a:r>
              <a:rPr lang="en-US" sz="2800" dirty="0" smtClean="0"/>
              <a:t>of information </a:t>
            </a:r>
            <a:r>
              <a:rPr lang="en-US" sz="2800" dirty="0" smtClean="0"/>
              <a:t>in a variety of formats</a:t>
            </a:r>
            <a:r>
              <a:rPr lang="en-US" sz="2800" dirty="0" smtClean="0"/>
              <a:t> </a:t>
            </a:r>
            <a:r>
              <a:rPr lang="en-US" sz="2800" dirty="0" smtClean="0"/>
              <a:t>(books, magazines, newspapers, etc</a:t>
            </a:r>
            <a:r>
              <a:rPr lang="en-US" sz="2800" dirty="0" smtClean="0"/>
              <a:t>.) cited within the final paper.  </a:t>
            </a:r>
          </a:p>
          <a:p>
            <a:pPr lvl="1"/>
            <a:r>
              <a:rPr lang="en-US" sz="2000" dirty="0" smtClean="0"/>
              <a:t>Other </a:t>
            </a:r>
            <a:r>
              <a:rPr lang="en-US" sz="2000" dirty="0" smtClean="0"/>
              <a:t>sources may include personal interviews, television documentaries, films, recordings, computer software, </a:t>
            </a:r>
            <a:r>
              <a:rPr lang="en-US" sz="2000" dirty="0" err="1" smtClean="0"/>
              <a:t>Galenet</a:t>
            </a:r>
            <a:r>
              <a:rPr lang="en-US" sz="2000" dirty="0" smtClean="0"/>
              <a:t> resources, Internet sites, etc.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Paper Format?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153400" cy="4023360"/>
          </a:xfrm>
        </p:spPr>
        <p:txBody>
          <a:bodyPr/>
          <a:lstStyle/>
          <a:p>
            <a:r>
              <a:rPr lang="en-US" sz="2800" dirty="0" smtClean="0"/>
              <a:t>The paper is designed to answer the question posed in the essential question.</a:t>
            </a:r>
          </a:p>
          <a:p>
            <a:pPr lvl="1"/>
            <a:r>
              <a:rPr lang="en-US" sz="2400" dirty="0" smtClean="0"/>
              <a:t>The essential question will guide everything about the paper; thus, acting as the </a:t>
            </a:r>
            <a:r>
              <a:rPr lang="en-US" sz="2400" dirty="0" smtClean="0">
                <a:solidFill>
                  <a:schemeClr val="accent3"/>
                </a:solidFill>
              </a:rPr>
              <a:t>thesis</a:t>
            </a:r>
            <a:r>
              <a:rPr lang="en-US" sz="2400" dirty="0" smtClean="0"/>
              <a:t> for the entire paper.</a:t>
            </a:r>
          </a:p>
          <a:p>
            <a:pPr lvl="2"/>
            <a:r>
              <a:rPr lang="en-US" sz="2000" dirty="0" smtClean="0"/>
              <a:t>The paper should be </a:t>
            </a:r>
            <a:r>
              <a:rPr lang="en-US" sz="2000" b="1" dirty="0" smtClean="0">
                <a:solidFill>
                  <a:schemeClr val="accent1"/>
                </a:solidFill>
              </a:rPr>
              <a:t>4-5 </a:t>
            </a:r>
            <a:r>
              <a:rPr lang="en-US" sz="2000" dirty="0" smtClean="0"/>
              <a:t>pages in length, with an additional </a:t>
            </a:r>
            <a:r>
              <a:rPr lang="en-US" sz="2000" b="1" dirty="0" smtClean="0">
                <a:solidFill>
                  <a:schemeClr val="accent5"/>
                </a:solidFill>
              </a:rPr>
              <a:t>1-2</a:t>
            </a:r>
            <a:r>
              <a:rPr lang="en-US" sz="2000" dirty="0" smtClean="0"/>
              <a:t> page personal </a:t>
            </a:r>
            <a:r>
              <a:rPr lang="en-US" sz="2000" b="1" dirty="0" smtClean="0">
                <a:solidFill>
                  <a:schemeClr val="accent5"/>
                </a:solidFill>
              </a:rPr>
              <a:t>reflection</a:t>
            </a:r>
            <a:r>
              <a:rPr lang="en-US" sz="2000" dirty="0" smtClean="0"/>
              <a:t> on the project, which will be a separate component from the paper.</a:t>
            </a:r>
          </a:p>
          <a:p>
            <a:pPr lvl="2"/>
            <a:r>
              <a:rPr lang="en-US" sz="2000" dirty="0" smtClean="0"/>
              <a:t>A full works cited page(s) will be in addition to the 3-4 pages.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You will be taught how to document your research using the MLA style. 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Source cards and note cards will be used during the research phase of the project and turned in with the final paper.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Parenthetical documentation will be used throughout the paper.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 full works cited page of sources will be turned in as well.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*We will go through all of these steps very slowly and methodically.</a:t>
            </a: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you will need…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will need to have the following materials in class on </a:t>
            </a:r>
            <a:r>
              <a:rPr lang="en-US" sz="2800" b="1" dirty="0" smtClean="0">
                <a:solidFill>
                  <a:schemeClr val="accent3"/>
                </a:solidFill>
              </a:rPr>
              <a:t>Friday, </a:t>
            </a:r>
            <a:r>
              <a:rPr lang="en-US" sz="2800" b="1" dirty="0" smtClean="0">
                <a:solidFill>
                  <a:schemeClr val="accent3"/>
                </a:solidFill>
              </a:rPr>
              <a:t>February </a:t>
            </a:r>
            <a:r>
              <a:rPr lang="en-US" sz="2800" b="1" dirty="0" smtClean="0">
                <a:solidFill>
                  <a:schemeClr val="accent3"/>
                </a:solidFill>
              </a:rPr>
              <a:t>10, </a:t>
            </a:r>
            <a:r>
              <a:rPr lang="en-US" sz="2800" b="1" dirty="0" smtClean="0">
                <a:solidFill>
                  <a:schemeClr val="accent3"/>
                </a:solidFill>
              </a:rPr>
              <a:t>2016:</a:t>
            </a:r>
          </a:p>
          <a:p>
            <a:pPr lvl="1"/>
            <a:r>
              <a:rPr lang="en-US" sz="2000" dirty="0" smtClean="0"/>
              <a:t>20 </a:t>
            </a:r>
            <a:r>
              <a:rPr lang="en-US" sz="2000" dirty="0" smtClean="0"/>
              <a:t>4” X 6” note cards</a:t>
            </a:r>
          </a:p>
          <a:p>
            <a:pPr lvl="1"/>
            <a:r>
              <a:rPr lang="en-US" sz="2000" dirty="0" smtClean="0"/>
              <a:t>One 10” X 13” manila envelope</a:t>
            </a:r>
          </a:p>
          <a:p>
            <a:pPr lvl="1"/>
            <a:r>
              <a:rPr lang="en-US" sz="2000" dirty="0" smtClean="0"/>
              <a:t>One quart-size freezer weight Ziploc bag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Calendar Dates for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more detailed calendar will follow at a later date, but these are some major dates:</a:t>
            </a:r>
          </a:p>
          <a:p>
            <a:pPr lvl="1"/>
            <a:r>
              <a:rPr lang="en-US" dirty="0"/>
              <a:t>Final Draft of your Essential Question</a:t>
            </a:r>
          </a:p>
          <a:p>
            <a:pPr lvl="2"/>
            <a:r>
              <a:rPr lang="en-US" sz="3200" b="1" dirty="0" smtClean="0">
                <a:solidFill>
                  <a:schemeClr val="accent1"/>
                </a:solidFill>
              </a:rPr>
              <a:t>Friday, </a:t>
            </a:r>
            <a:r>
              <a:rPr lang="en-US" sz="3200" b="1" dirty="0">
                <a:solidFill>
                  <a:schemeClr val="accent1"/>
                </a:solidFill>
              </a:rPr>
              <a:t>February </a:t>
            </a:r>
            <a:r>
              <a:rPr lang="en-US" sz="3200" b="1" dirty="0" smtClean="0">
                <a:solidFill>
                  <a:schemeClr val="accent1"/>
                </a:solidFill>
              </a:rPr>
              <a:t>10</a:t>
            </a:r>
            <a:endParaRPr lang="en-US" dirty="0" smtClean="0"/>
          </a:p>
          <a:p>
            <a:pPr lvl="1"/>
            <a:r>
              <a:rPr lang="en-US" dirty="0" smtClean="0"/>
              <a:t>Research </a:t>
            </a:r>
            <a:r>
              <a:rPr lang="en-US" dirty="0" smtClean="0"/>
              <a:t>in </a:t>
            </a:r>
            <a:r>
              <a:rPr lang="en-US" dirty="0" smtClean="0"/>
              <a:t>Media </a:t>
            </a:r>
            <a:r>
              <a:rPr lang="en-US" dirty="0" smtClean="0"/>
              <a:t>Center</a:t>
            </a:r>
            <a:endParaRPr lang="en-US" dirty="0" smtClean="0"/>
          </a:p>
          <a:p>
            <a:pPr lvl="2"/>
            <a:r>
              <a:rPr lang="en-US" sz="3200" b="1" dirty="0" smtClean="0">
                <a:solidFill>
                  <a:schemeClr val="accent1"/>
                </a:solidFill>
              </a:rPr>
              <a:t>Monday, </a:t>
            </a:r>
            <a:r>
              <a:rPr lang="en-US" sz="3200" b="1" dirty="0" smtClean="0">
                <a:solidFill>
                  <a:schemeClr val="accent1"/>
                </a:solidFill>
              </a:rPr>
              <a:t>February </a:t>
            </a:r>
            <a:r>
              <a:rPr lang="en-US" sz="3200" b="1" dirty="0" smtClean="0">
                <a:solidFill>
                  <a:schemeClr val="accent1"/>
                </a:solidFill>
              </a:rPr>
              <a:t>13 &amp; Tuesday, February 14</a:t>
            </a:r>
            <a:endParaRPr lang="en-US" sz="3200" b="1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Rough Draft of Research Paper</a:t>
            </a:r>
          </a:p>
          <a:p>
            <a:pPr lvl="2"/>
            <a:r>
              <a:rPr lang="en-US" sz="3200" b="1" dirty="0" smtClean="0">
                <a:solidFill>
                  <a:schemeClr val="accent1"/>
                </a:solidFill>
              </a:rPr>
              <a:t>Monday, February </a:t>
            </a:r>
            <a:r>
              <a:rPr lang="en-US" sz="3200" b="1" dirty="0" smtClean="0">
                <a:solidFill>
                  <a:schemeClr val="accent1"/>
                </a:solidFill>
              </a:rPr>
              <a:t>27</a:t>
            </a:r>
            <a:endParaRPr lang="en-US" sz="3200" b="1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Final Draft of Research Paper </a:t>
            </a:r>
          </a:p>
          <a:p>
            <a:pPr lvl="2"/>
            <a:r>
              <a:rPr lang="en-US" sz="3200" b="1" dirty="0" smtClean="0">
                <a:solidFill>
                  <a:schemeClr val="accent1"/>
                </a:solidFill>
              </a:rPr>
              <a:t>Monday, </a:t>
            </a:r>
            <a:r>
              <a:rPr lang="en-US" sz="3200" b="1" dirty="0" smtClean="0">
                <a:solidFill>
                  <a:schemeClr val="accent1"/>
                </a:solidFill>
              </a:rPr>
              <a:t>March 6</a:t>
            </a:r>
            <a:endParaRPr lang="en-US" sz="3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ustom 1">
      <a:majorFont>
        <a:latin typeface="Segoe Print"/>
        <a:ea typeface=""/>
        <a:cs typeface=""/>
      </a:majorFont>
      <a:minorFont>
        <a:latin typeface="Microsoft PhagsPa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131</TotalTime>
  <Words>464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Microsoft PhagsPa</vt:lpstr>
      <vt:lpstr>Segoe Print</vt:lpstr>
      <vt:lpstr>Tw Cen MT</vt:lpstr>
      <vt:lpstr>Wingdings 3</vt:lpstr>
      <vt:lpstr>Integral</vt:lpstr>
      <vt:lpstr>English III Research Component</vt:lpstr>
      <vt:lpstr>What is a research paper?</vt:lpstr>
      <vt:lpstr>How Will Research be done?</vt:lpstr>
      <vt:lpstr>Research Paper Format?</vt:lpstr>
      <vt:lpstr>Demonstrating research</vt:lpstr>
      <vt:lpstr>Materials you will need…</vt:lpstr>
      <vt:lpstr>Big Calendar Dates for Project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Research Component</dc:title>
  <dc:creator>wchapman</dc:creator>
  <cp:lastModifiedBy>wchapman</cp:lastModifiedBy>
  <cp:revision>21</cp:revision>
  <dcterms:created xsi:type="dcterms:W3CDTF">2014-03-18T18:16:33Z</dcterms:created>
  <dcterms:modified xsi:type="dcterms:W3CDTF">2017-01-17T15:03:48Z</dcterms:modified>
</cp:coreProperties>
</file>