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E30A8FE-BE29-42F5-8C08-196F178D679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6F69-7360-4AC8-81D4-A0660D1716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641350" ty="-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302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A8FE-BE29-42F5-8C08-196F178D679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6F69-7360-4AC8-81D4-A0660D1716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6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A8FE-BE29-42F5-8C08-196F178D679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6F69-7360-4AC8-81D4-A0660D1716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47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A8FE-BE29-42F5-8C08-196F178D679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6F69-7360-4AC8-81D4-A0660D1716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0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A8FE-BE29-42F5-8C08-196F178D679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6F69-7360-4AC8-81D4-A0660D171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641350" ty="-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00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A8FE-BE29-42F5-8C08-196F178D679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6F69-7360-4AC8-81D4-A0660D1716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A8FE-BE29-42F5-8C08-196F178D679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6F69-7360-4AC8-81D4-A0660D1716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3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A8FE-BE29-42F5-8C08-196F178D679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6F69-7360-4AC8-81D4-A0660D1716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6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A8FE-BE29-42F5-8C08-196F178D679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6F69-7360-4AC8-81D4-A0660D1716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A8FE-BE29-42F5-8C08-196F178D679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6F69-7360-4AC8-81D4-A0660D1716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6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/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0A8FE-BE29-42F5-8C08-196F178D679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36F69-7360-4AC8-81D4-A0660D1716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15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E30A8FE-BE29-42F5-8C08-196F178D6799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C236F69-7360-4AC8-81D4-A0660D17169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22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it, and how do I write one?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show an understanding of relationships or cause and effect</a:t>
            </a:r>
          </a:p>
          <a:p>
            <a:pPr lvl="1"/>
            <a:r>
              <a:rPr lang="en-US" sz="2400" dirty="0" smtClean="0"/>
              <a:t>Why </a:t>
            </a:r>
            <a:r>
              <a:rPr lang="en-US" sz="2400" dirty="0" smtClean="0"/>
              <a:t>is </a:t>
            </a:r>
            <a:r>
              <a:rPr lang="en-US" sz="2400" dirty="0" smtClean="0"/>
              <a:t>the infant mortality rate higher in one country than another?</a:t>
            </a:r>
          </a:p>
          <a:p>
            <a:pPr lvl="1"/>
            <a:r>
              <a:rPr lang="en-US" sz="2400" dirty="0" smtClean="0"/>
              <a:t>Why do people move from one country to another?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to Creating an 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controversial topics you are passionate about?  </a:t>
            </a:r>
          </a:p>
          <a:p>
            <a:pPr lvl="1"/>
            <a:r>
              <a:rPr lang="en-US" sz="2400" dirty="0" smtClean="0"/>
              <a:t>Read over the Controversial Topics handout.</a:t>
            </a:r>
          </a:p>
          <a:p>
            <a:pPr lvl="1"/>
            <a:r>
              <a:rPr lang="en-US" sz="2400" dirty="0" smtClean="0"/>
              <a:t>At the bottom of your Essential Question handout, list the three things that interest you the most.</a:t>
            </a:r>
          </a:p>
          <a:p>
            <a:pPr lvl="1"/>
            <a:r>
              <a:rPr lang="en-US" sz="2400" dirty="0" smtClean="0"/>
              <a:t>After you have chosen three topics, think about possible essential questions about each topic.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918704" cy="1499616"/>
          </a:xfrm>
        </p:spPr>
        <p:txBody>
          <a:bodyPr/>
          <a:lstStyle/>
          <a:p>
            <a:r>
              <a:rPr lang="en-US" dirty="0" smtClean="0"/>
              <a:t>Research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Each student will have to choose an essential question based on a controversial topic. Then, the student will research the question, take a position on the topic, and defend that position.</a:t>
            </a:r>
          </a:p>
          <a:p>
            <a:endParaRPr lang="en-US" dirty="0"/>
          </a:p>
          <a:p>
            <a:r>
              <a:rPr lang="en-US" dirty="0" smtClean="0"/>
              <a:t>*This is not a report. It is argumentative writing.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61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Essential 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provokes deep thought</a:t>
            </a:r>
          </a:p>
          <a:p>
            <a:r>
              <a:rPr lang="en-US" sz="2400" dirty="0" smtClean="0"/>
              <a:t>solicits information-gathering and evaluation of data</a:t>
            </a:r>
          </a:p>
          <a:p>
            <a:r>
              <a:rPr lang="en-US" sz="2400" dirty="0" smtClean="0"/>
              <a:t>results in an original answer</a:t>
            </a:r>
          </a:p>
          <a:p>
            <a:r>
              <a:rPr lang="en-US" sz="2400" dirty="0" smtClean="0"/>
              <a:t>helps students conduct problem-related research</a:t>
            </a:r>
          </a:p>
          <a:p>
            <a:r>
              <a:rPr lang="en-US" sz="2400" dirty="0" smtClean="0"/>
              <a:t>makes students produce original ideas rather than predetermined answers</a:t>
            </a:r>
          </a:p>
          <a:p>
            <a:r>
              <a:rPr lang="en-US" sz="2400" dirty="0" smtClean="0"/>
              <a:t>may not have an answer</a:t>
            </a:r>
          </a:p>
          <a:p>
            <a:r>
              <a:rPr lang="en-US" sz="2400" dirty="0" smtClean="0"/>
              <a:t>encourages critical thinking not just memorization of facts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8071104" cy="1499616"/>
          </a:xfrm>
        </p:spPr>
        <p:txBody>
          <a:bodyPr/>
          <a:lstStyle/>
          <a:p>
            <a:r>
              <a:rPr lang="en-US" dirty="0" smtClean="0"/>
              <a:t>Requires readers to: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/>
                </a:solidFill>
              </a:rPr>
              <a:t>EVALUATE</a:t>
            </a:r>
          </a:p>
          <a:p>
            <a:pPr lvl="1"/>
            <a:r>
              <a:rPr lang="en-US" sz="2400" b="1" dirty="0" smtClean="0">
                <a:solidFill>
                  <a:schemeClr val="accent1"/>
                </a:solidFill>
              </a:rPr>
              <a:t>make a thoughtful choice between options, with the choice based upon clearly stated criteria</a:t>
            </a:r>
          </a:p>
          <a:p>
            <a:r>
              <a:rPr lang="en-US" sz="3200" b="1" dirty="0" smtClean="0">
                <a:solidFill>
                  <a:schemeClr val="accent5"/>
                </a:solidFill>
              </a:rPr>
              <a:t>SYNTHESIZE</a:t>
            </a:r>
          </a:p>
          <a:p>
            <a:pPr lvl="1"/>
            <a:r>
              <a:rPr lang="en-US" sz="2400" b="1" dirty="0" smtClean="0">
                <a:solidFill>
                  <a:schemeClr val="accent1"/>
                </a:solidFill>
              </a:rPr>
              <a:t>invent a new or different version</a:t>
            </a:r>
          </a:p>
          <a:p>
            <a:r>
              <a:rPr lang="en-US" sz="3200" b="1" dirty="0" smtClean="0">
                <a:solidFill>
                  <a:schemeClr val="accent5"/>
                </a:solidFill>
              </a:rPr>
              <a:t>ANALYZE</a:t>
            </a:r>
          </a:p>
          <a:p>
            <a:pPr lvl="1"/>
            <a:r>
              <a:rPr lang="en-US" sz="2400" b="1" dirty="0" smtClean="0">
                <a:solidFill>
                  <a:schemeClr val="accent1"/>
                </a:solidFill>
              </a:rPr>
              <a:t>develop a </a:t>
            </a:r>
            <a:r>
              <a:rPr lang="en-US" sz="2400" b="1" dirty="0" smtClean="0">
                <a:solidFill>
                  <a:schemeClr val="accent1"/>
                </a:solidFill>
              </a:rPr>
              <a:t>thorough </a:t>
            </a:r>
            <a:r>
              <a:rPr lang="en-US" sz="2400" b="1" dirty="0" smtClean="0">
                <a:solidFill>
                  <a:schemeClr val="accent1"/>
                </a:solidFill>
              </a:rPr>
              <a:t>and complex understanding through skillful questioning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Which/ Which One?</a:t>
            </a:r>
          </a:p>
          <a:p>
            <a:r>
              <a:rPr lang="en-US" sz="3200" dirty="0" smtClean="0"/>
              <a:t>How?</a:t>
            </a:r>
          </a:p>
          <a:p>
            <a:r>
              <a:rPr lang="en-US" sz="3200" dirty="0" smtClean="0"/>
              <a:t>What if?</a:t>
            </a:r>
          </a:p>
          <a:p>
            <a:r>
              <a:rPr lang="en-US" sz="3200" dirty="0" smtClean="0"/>
              <a:t>Should?</a:t>
            </a:r>
          </a:p>
          <a:p>
            <a:r>
              <a:rPr lang="en-US" sz="3200" dirty="0" smtClean="0"/>
              <a:t>Why?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382000" cy="1706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Traditional Questions versus 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Not Essential: What is it like to live in Hong Kong?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Essential: Which city in Southeast Asia is the best place to live?</a:t>
            </a:r>
          </a:p>
          <a:p>
            <a:r>
              <a:rPr lang="en-US" sz="3200" dirty="0" smtClean="0"/>
              <a:t>Not Essential: What is AIDS?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Essential: Which serious disease most deserves research funding?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Which/Which 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require collecting information and making informed decisions</a:t>
            </a:r>
          </a:p>
          <a:p>
            <a:pPr lvl="1"/>
            <a:r>
              <a:rPr lang="en-US" sz="2400" dirty="0" smtClean="0"/>
              <a:t>Which serious disease deserves the most research funding?</a:t>
            </a:r>
          </a:p>
          <a:p>
            <a:pPr lvl="1"/>
            <a:r>
              <a:rPr lang="en-US" sz="2400" dirty="0" smtClean="0"/>
              <a:t>Which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 leader did the most to advance the cause of civil rights?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pose a hypothesis and consider possible results</a:t>
            </a:r>
          </a:p>
          <a:p>
            <a:pPr lvl="1"/>
            <a:r>
              <a:rPr lang="en-US" sz="2400" dirty="0" smtClean="0"/>
              <a:t>How can we reverse the increasing childhood obesity rate?</a:t>
            </a:r>
          </a:p>
          <a:p>
            <a:pPr lvl="1"/>
            <a:r>
              <a:rPr lang="en-US" sz="2400" dirty="0" smtClean="0"/>
              <a:t>How can we balance medical research using animals with the rights of animals?</a:t>
            </a:r>
          </a:p>
          <a:p>
            <a:pPr lvl="1"/>
            <a:r>
              <a:rPr lang="en-US" sz="2400" dirty="0" smtClean="0"/>
              <a:t>How can students make a significant contribution in combating global warming?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present evidence to support a moral or practical decision.</a:t>
            </a:r>
          </a:p>
          <a:p>
            <a:pPr lvl="1"/>
            <a:r>
              <a:rPr lang="en-US" sz="2400" dirty="0" smtClean="0"/>
              <a:t>Should ethanol be used as an ingredient in automobile fuel?</a:t>
            </a:r>
          </a:p>
          <a:p>
            <a:pPr lvl="1"/>
            <a:r>
              <a:rPr lang="en-US" sz="2400" dirty="0" smtClean="0"/>
              <a:t>Should advertising aimed at young people be regulated?</a:t>
            </a:r>
          </a:p>
          <a:p>
            <a:pPr lvl="1"/>
            <a:r>
              <a:rPr lang="en-US" sz="2400" dirty="0" smtClean="0"/>
              <a:t>Should creationism be taught in science classrooms?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1">
      <a:majorFont>
        <a:latin typeface="Segoe Print"/>
        <a:ea typeface=""/>
        <a:cs typeface=""/>
      </a:majorFont>
      <a:minorFont>
        <a:latin typeface="Microsoft PhagsPa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89</TotalTime>
  <Words>425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Microsoft PhagsPa</vt:lpstr>
      <vt:lpstr>Segoe Print</vt:lpstr>
      <vt:lpstr>Tw Cen MT</vt:lpstr>
      <vt:lpstr>Wingdings 3</vt:lpstr>
      <vt:lpstr>Integral</vt:lpstr>
      <vt:lpstr>Essential Questions</vt:lpstr>
      <vt:lpstr>Research Assignment</vt:lpstr>
      <vt:lpstr>What is an Essential Question?</vt:lpstr>
      <vt:lpstr>Requires readers to:</vt:lpstr>
      <vt:lpstr>Types of Essential questions</vt:lpstr>
      <vt:lpstr>Traditional Questions versus Essential Questions</vt:lpstr>
      <vt:lpstr>Which/Which One?</vt:lpstr>
      <vt:lpstr>What If?</vt:lpstr>
      <vt:lpstr>Should?</vt:lpstr>
      <vt:lpstr>Why?</vt:lpstr>
      <vt:lpstr>steps to Creating an Essential Question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Questions</dc:title>
  <dc:creator>wchapman</dc:creator>
  <cp:lastModifiedBy>wchapman</cp:lastModifiedBy>
  <cp:revision>13</cp:revision>
  <dcterms:created xsi:type="dcterms:W3CDTF">2014-03-19T12:44:45Z</dcterms:created>
  <dcterms:modified xsi:type="dcterms:W3CDTF">2017-02-09T10:01:14Z</dcterms:modified>
</cp:coreProperties>
</file>