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handoutMasterIdLst>
    <p:handoutMasterId r:id="rId13"/>
  </p:handout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notesViewPr>
    <p:cSldViewPr>
      <p:cViewPr varScale="1">
        <p:scale>
          <a:sx n="57" d="100"/>
          <a:sy n="57" d="100"/>
        </p:scale>
        <p:origin x="283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9A12411-3F58-4CD6-B092-E73EFC348424}" type="datetimeFigureOut">
              <a:rPr lang="en-US" smtClean="0"/>
              <a:t>2/28/2017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0339BE9-56F9-4F34-81DB-419201DA1F7D}" type="slidenum">
              <a:rPr lang="en-US" smtClean="0"/>
              <a:t>‹#›</a:t>
            </a:fld>
            <a:endParaRPr lang="en-US"/>
          </a:p>
        </p:txBody>
      </p:sp>
    </p:spTree>
    <p:extLst>
      <p:ext uri="{BB962C8B-B14F-4D97-AF65-F5344CB8AC3E}">
        <p14:creationId xmlns:p14="http://schemas.microsoft.com/office/powerpoint/2010/main" val="27666554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657985-3C5C-4B83-8020-05C425125658}" type="datetimeFigureOut">
              <a:rPr lang="en-US" smtClean="0"/>
              <a:t>2/28/2017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001309-9165-46E8-A683-A19627F795B4}" type="slidenum">
              <a:rPr lang="en-US" smtClean="0"/>
              <a:t>‹#›</a:t>
            </a:fld>
            <a:endParaRPr lang="en-US"/>
          </a:p>
        </p:txBody>
      </p:sp>
    </p:spTree>
    <p:extLst>
      <p:ext uri="{BB962C8B-B14F-4D97-AF65-F5344CB8AC3E}">
        <p14:creationId xmlns:p14="http://schemas.microsoft.com/office/powerpoint/2010/main" val="23451870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001309-9165-46E8-A683-A19627F795B4}" type="slidenum">
              <a:rPr lang="en-US" smtClean="0"/>
              <a:t>7</a:t>
            </a:fld>
            <a:endParaRPr lang="en-US"/>
          </a:p>
        </p:txBody>
      </p:sp>
    </p:spTree>
    <p:extLst>
      <p:ext uri="{BB962C8B-B14F-4D97-AF65-F5344CB8AC3E}">
        <p14:creationId xmlns:p14="http://schemas.microsoft.com/office/powerpoint/2010/main" val="3380561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C484EE31-EAB2-40CD-8DC6-44AF050629CA}" type="datetimeFigureOut">
              <a:rPr lang="en-US" smtClean="0"/>
              <a:pPr/>
              <a:t>2/28/2017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8D4BB7-E9C2-4A56-AE0A-D0102AA45121}" type="slidenum">
              <a:rPr lang="en-US" smtClean="0"/>
              <a:pPr/>
              <a:t>‹#›</a:t>
            </a:fld>
            <a:endParaRPr 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6683049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484EE31-EAB2-40CD-8DC6-44AF050629CA}" type="datetimeFigureOut">
              <a:rPr lang="en-US" smtClean="0"/>
              <a:pPr/>
              <a:t>2/28/2017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8D4BB7-E9C2-4A56-AE0A-D0102AA45121}" type="slidenum">
              <a:rPr lang="en-US" smtClean="0"/>
              <a:pPr/>
              <a:t>‹#›</a:t>
            </a:fld>
            <a:endParaRPr lang="en-US"/>
          </a:p>
        </p:txBody>
      </p:sp>
    </p:spTree>
    <p:extLst>
      <p:ext uri="{BB962C8B-B14F-4D97-AF65-F5344CB8AC3E}">
        <p14:creationId xmlns:p14="http://schemas.microsoft.com/office/powerpoint/2010/main" val="11748685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484EE31-EAB2-40CD-8DC6-44AF050629CA}" type="datetimeFigureOut">
              <a:rPr lang="en-US" smtClean="0"/>
              <a:pPr/>
              <a:t>2/28/2017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8D4BB7-E9C2-4A56-AE0A-D0102AA45121}" type="slidenum">
              <a:rPr lang="en-US" smtClean="0"/>
              <a:pPr/>
              <a:t>‹#›</a:t>
            </a:fld>
            <a:endParaRPr lang="en-US"/>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2780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484EE31-EAB2-40CD-8DC6-44AF050629CA}" type="datetimeFigureOut">
              <a:rPr lang="en-US" smtClean="0"/>
              <a:pPr/>
              <a:t>2/28/2017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8D4BB7-E9C2-4A56-AE0A-D0102AA45121}" type="slidenum">
              <a:rPr lang="en-US" smtClean="0"/>
              <a:pPr/>
              <a:t>‹#›</a:t>
            </a:fld>
            <a:endParaRPr lang="en-US"/>
          </a:p>
        </p:txBody>
      </p:sp>
    </p:spTree>
    <p:extLst>
      <p:ext uri="{BB962C8B-B14F-4D97-AF65-F5344CB8AC3E}">
        <p14:creationId xmlns:p14="http://schemas.microsoft.com/office/powerpoint/2010/main" val="1444359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84EE31-EAB2-40CD-8DC6-44AF050629CA}" type="datetimeFigureOut">
              <a:rPr lang="en-US" smtClean="0"/>
              <a:pPr/>
              <a:t>2/28/2017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8D4BB7-E9C2-4A56-AE0A-D0102AA45121}" type="slidenum">
              <a:rPr lang="en-US" smtClean="0"/>
              <a:pPr/>
              <a:t>‹#›</a:t>
            </a:fld>
            <a:endParaRPr 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8988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484EE31-EAB2-40CD-8DC6-44AF050629CA}" type="datetimeFigureOut">
              <a:rPr lang="en-US" smtClean="0"/>
              <a:pPr/>
              <a:t>2/28/2017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8D4BB7-E9C2-4A56-AE0A-D0102AA45121}" type="slidenum">
              <a:rPr lang="en-US" smtClean="0"/>
              <a:pPr/>
              <a:t>‹#›</a:t>
            </a:fld>
            <a:endParaRPr lang="en-US"/>
          </a:p>
        </p:txBody>
      </p:sp>
    </p:spTree>
    <p:extLst>
      <p:ext uri="{BB962C8B-B14F-4D97-AF65-F5344CB8AC3E}">
        <p14:creationId xmlns:p14="http://schemas.microsoft.com/office/powerpoint/2010/main" val="2852109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484EE31-EAB2-40CD-8DC6-44AF050629CA}" type="datetimeFigureOut">
              <a:rPr lang="en-US" smtClean="0"/>
              <a:pPr/>
              <a:t>2/28/2017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8D4BB7-E9C2-4A56-AE0A-D0102AA45121}" type="slidenum">
              <a:rPr lang="en-US" smtClean="0"/>
              <a:pPr/>
              <a:t>‹#›</a:t>
            </a:fld>
            <a:endParaRPr lang="en-US"/>
          </a:p>
        </p:txBody>
      </p:sp>
    </p:spTree>
    <p:extLst>
      <p:ext uri="{BB962C8B-B14F-4D97-AF65-F5344CB8AC3E}">
        <p14:creationId xmlns:p14="http://schemas.microsoft.com/office/powerpoint/2010/main" val="1728516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484EE31-EAB2-40CD-8DC6-44AF050629CA}" type="datetimeFigureOut">
              <a:rPr lang="en-US" smtClean="0"/>
              <a:pPr/>
              <a:t>2/28/2017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8D4BB7-E9C2-4A56-AE0A-D0102AA45121}" type="slidenum">
              <a:rPr lang="en-US" smtClean="0"/>
              <a:pPr/>
              <a:t>‹#›</a:t>
            </a:fld>
            <a:endParaRPr lang="en-US"/>
          </a:p>
        </p:txBody>
      </p:sp>
    </p:spTree>
    <p:extLst>
      <p:ext uri="{BB962C8B-B14F-4D97-AF65-F5344CB8AC3E}">
        <p14:creationId xmlns:p14="http://schemas.microsoft.com/office/powerpoint/2010/main" val="3485709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84EE31-EAB2-40CD-8DC6-44AF050629CA}" type="datetimeFigureOut">
              <a:rPr lang="en-US" smtClean="0"/>
              <a:pPr/>
              <a:t>2/28/2017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8D4BB7-E9C2-4A56-AE0A-D0102AA45121}" type="slidenum">
              <a:rPr lang="en-US" smtClean="0"/>
              <a:pPr/>
              <a:t>‹#›</a:t>
            </a:fld>
            <a:endParaRPr lang="en-US"/>
          </a:p>
        </p:txBody>
      </p:sp>
    </p:spTree>
    <p:extLst>
      <p:ext uri="{BB962C8B-B14F-4D97-AF65-F5344CB8AC3E}">
        <p14:creationId xmlns:p14="http://schemas.microsoft.com/office/powerpoint/2010/main" val="3318920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smtClean="0"/>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84EE31-EAB2-40CD-8DC6-44AF050629CA}" type="datetimeFigureOut">
              <a:rPr lang="en-US" smtClean="0"/>
              <a:pPr/>
              <a:t>2/28/2017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8D4BB7-E9C2-4A56-AE0A-D0102AA45121}" type="slidenum">
              <a:rPr lang="en-US" smtClean="0"/>
              <a:pPr/>
              <a:t>‹#›</a:t>
            </a:fld>
            <a:endParaRPr lang="en-US"/>
          </a:p>
        </p:txBody>
      </p:sp>
    </p:spTree>
    <p:extLst>
      <p:ext uri="{BB962C8B-B14F-4D97-AF65-F5344CB8AC3E}">
        <p14:creationId xmlns:p14="http://schemas.microsoft.com/office/powerpoint/2010/main" val="25542503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84EE31-EAB2-40CD-8DC6-44AF050629CA}" type="datetimeFigureOut">
              <a:rPr lang="en-US" smtClean="0"/>
              <a:pPr/>
              <a:t>2/28/2017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8D4BB7-E9C2-4A56-AE0A-D0102AA45121}" type="slidenum">
              <a:rPr lang="en-US" smtClean="0"/>
              <a:pPr/>
              <a:t>‹#›</a:t>
            </a:fld>
            <a:endParaRPr lang="en-US"/>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3050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C484EE31-EAB2-40CD-8DC6-44AF050629CA}" type="datetimeFigureOut">
              <a:rPr lang="en-US" smtClean="0"/>
              <a:pPr/>
              <a:t>2/28/2017</a:t>
            </a:fld>
            <a:endParaRPr lang="en-US"/>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878D4BB7-E9C2-4A56-AE0A-D0102AA45121}" type="slidenum">
              <a:rPr lang="en-US" smtClean="0"/>
              <a:pPr/>
              <a:t>‹#›</a:t>
            </a:fld>
            <a:endParaRPr lang="en-US"/>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889091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Parenthetical documentation</a:t>
            </a:r>
            <a:endParaRPr lang="en-US" dirty="0"/>
          </a:p>
        </p:txBody>
      </p:sp>
      <p:sp>
        <p:nvSpPr>
          <p:cNvPr id="3" name="Subtitle 2"/>
          <p:cNvSpPr>
            <a:spLocks noGrp="1"/>
          </p:cNvSpPr>
          <p:nvPr>
            <p:ph type="subTitle" idx="1"/>
          </p:nvPr>
        </p:nvSpPr>
        <p:spPr/>
        <p:txBody>
          <a:bodyPr/>
          <a:lstStyle/>
          <a:p>
            <a:r>
              <a:rPr lang="en-US" dirty="0" smtClean="0"/>
              <a:t>A “How to” Guide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 Cited </a:t>
            </a:r>
            <a:endParaRPr lang="en-US" dirty="0"/>
          </a:p>
        </p:txBody>
      </p:sp>
      <p:sp>
        <p:nvSpPr>
          <p:cNvPr id="3" name="Content Placeholder 2"/>
          <p:cNvSpPr>
            <a:spLocks noGrp="1"/>
          </p:cNvSpPr>
          <p:nvPr>
            <p:ph idx="1"/>
          </p:nvPr>
        </p:nvSpPr>
        <p:spPr/>
        <p:txBody>
          <a:bodyPr>
            <a:normAutofit/>
          </a:bodyPr>
          <a:lstStyle/>
          <a:p>
            <a:pPr>
              <a:buNone/>
            </a:pPr>
            <a:r>
              <a:rPr lang="en-US" sz="2400" dirty="0" smtClean="0"/>
              <a:t>Russell, Tony, Allen </a:t>
            </a:r>
            <a:r>
              <a:rPr lang="en-US" sz="2400" dirty="0" err="1" smtClean="0"/>
              <a:t>Brizee</a:t>
            </a:r>
            <a:r>
              <a:rPr lang="en-US" sz="2400" dirty="0" smtClean="0"/>
              <a:t>, Elizabeth </a:t>
            </a:r>
            <a:r>
              <a:rPr lang="en-US" sz="2400" dirty="0" err="1" smtClean="0"/>
              <a:t>Angeli</a:t>
            </a:r>
            <a:r>
              <a:rPr lang="en-US" sz="2400" dirty="0" smtClean="0"/>
              <a:t>, Russell Keck, and Joshua M. </a:t>
            </a:r>
            <a:r>
              <a:rPr lang="en-US" sz="2400" dirty="0" err="1" smtClean="0"/>
              <a:t>Paiz</a:t>
            </a:r>
            <a:r>
              <a:rPr lang="en-US" sz="2400" dirty="0" smtClean="0"/>
              <a:t>. "Online Writing Website." </a:t>
            </a:r>
            <a:r>
              <a:rPr lang="en-US" sz="2400" i="1" dirty="0" smtClean="0"/>
              <a:t>Perdue Owl</a:t>
            </a:r>
            <a:r>
              <a:rPr lang="en-US" sz="2400" dirty="0" smtClean="0"/>
              <a:t>. Perdue University, 03 06 2014. Web. 24 Mar 2014. </a:t>
            </a:r>
            <a:endParaRPr lang="en-US"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Parenthetical Documentation?</a:t>
            </a:r>
            <a:endParaRPr lang="en-US" dirty="0"/>
          </a:p>
        </p:txBody>
      </p:sp>
      <p:sp>
        <p:nvSpPr>
          <p:cNvPr id="3" name="Content Placeholder 2"/>
          <p:cNvSpPr>
            <a:spLocks noGrp="1"/>
          </p:cNvSpPr>
          <p:nvPr>
            <p:ph idx="1"/>
          </p:nvPr>
        </p:nvSpPr>
        <p:spPr/>
        <p:txBody>
          <a:bodyPr/>
          <a:lstStyle/>
          <a:p>
            <a:r>
              <a:rPr lang="en-US" dirty="0" smtClean="0"/>
              <a:t>In MLA style, referring to the works of others in your text is done by using what is known as parenthetical citation.  This method involves placing relevant source information in parentheses after a quote or a paraphrase.</a:t>
            </a:r>
          </a:p>
          <a:p>
            <a:r>
              <a:rPr lang="en-US" dirty="0" smtClean="0"/>
              <a:t>Today, we are learning about parenthetical documentation, so we will cover works </a:t>
            </a:r>
            <a:r>
              <a:rPr lang="en-US" smtClean="0"/>
              <a:t>cited later on.</a:t>
            </a: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Guidelines </a:t>
            </a:r>
            <a:endParaRPr lang="en-US" dirty="0"/>
          </a:p>
        </p:txBody>
      </p:sp>
      <p:sp>
        <p:nvSpPr>
          <p:cNvPr id="3" name="Content Placeholder 2"/>
          <p:cNvSpPr>
            <a:spLocks noGrp="1"/>
          </p:cNvSpPr>
          <p:nvPr>
            <p:ph idx="1"/>
          </p:nvPr>
        </p:nvSpPr>
        <p:spPr/>
        <p:txBody>
          <a:bodyPr>
            <a:normAutofit/>
          </a:bodyPr>
          <a:lstStyle/>
          <a:p>
            <a:r>
              <a:rPr lang="en-US" sz="2800" dirty="0" smtClean="0"/>
              <a:t>Any source information you use in-text must correspond with the source information you have on your Works Cited page.  </a:t>
            </a:r>
          </a:p>
          <a:p>
            <a:pPr lvl="1"/>
            <a:r>
              <a:rPr lang="en-US" sz="2000" dirty="0" smtClean="0"/>
              <a:t>Whatever signal word or phrase you place  in-text, must be the first thing that appears on the left-hand margin of the corresponding entry in the Works Cited List.</a:t>
            </a:r>
          </a:p>
          <a:p>
            <a:r>
              <a:rPr lang="en-US" sz="2800" dirty="0" smtClean="0"/>
              <a:t>The source information depends: </a:t>
            </a:r>
          </a:p>
          <a:p>
            <a:pPr lvl="1"/>
            <a:r>
              <a:rPr lang="en-US" sz="2000" dirty="0" smtClean="0"/>
              <a:t>upon the source medium (e.g. Print, Web, DVD)</a:t>
            </a:r>
          </a:p>
          <a:p>
            <a:pPr lvl="1"/>
            <a:r>
              <a:rPr lang="en-US" sz="2000" dirty="0" smtClean="0"/>
              <a:t>upon the source’s entry on the Works Cited (bibliography) page.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In-Text Citations - Print: Known Author</a:t>
            </a:r>
            <a:endParaRPr lang="en-US" dirty="0"/>
          </a:p>
        </p:txBody>
      </p:sp>
      <p:sp>
        <p:nvSpPr>
          <p:cNvPr id="3" name="Content Placeholder 2"/>
          <p:cNvSpPr>
            <a:spLocks noGrp="1"/>
          </p:cNvSpPr>
          <p:nvPr>
            <p:ph idx="1"/>
          </p:nvPr>
        </p:nvSpPr>
        <p:spPr>
          <a:xfrm>
            <a:off x="152400" y="2084832"/>
            <a:ext cx="8839200" cy="4620768"/>
          </a:xfrm>
        </p:spPr>
        <p:txBody>
          <a:bodyPr>
            <a:noAutofit/>
          </a:bodyPr>
          <a:lstStyle/>
          <a:p>
            <a:r>
              <a:rPr lang="en-US" sz="2800" dirty="0" smtClean="0"/>
              <a:t>For Print sources like books, magazines, scholarly journal articles, and newspapers, provide a signal word or phrase (usually the author’s name) and a page number.  If you provide the signal word/phrase in the sentence, you </a:t>
            </a:r>
            <a:r>
              <a:rPr lang="en-US" sz="2800" b="1" dirty="0" smtClean="0"/>
              <a:t>do not </a:t>
            </a:r>
            <a:r>
              <a:rPr lang="en-US" sz="2800" dirty="0" smtClean="0"/>
              <a:t>need to include it in the parenthetical citation.</a:t>
            </a:r>
          </a:p>
          <a:p>
            <a:pPr lvl="1"/>
            <a:r>
              <a:rPr lang="en-US" sz="2000" b="1" dirty="0" smtClean="0">
                <a:solidFill>
                  <a:schemeClr val="accent4"/>
                </a:solidFill>
              </a:rPr>
              <a:t>Human beings have been described by Kenneth Burke as “symbol-using animals” (3).</a:t>
            </a:r>
          </a:p>
          <a:p>
            <a:pPr lvl="1"/>
            <a:r>
              <a:rPr lang="en-US" sz="2000" b="1" dirty="0" smtClean="0">
                <a:solidFill>
                  <a:schemeClr val="accent4"/>
                </a:solidFill>
              </a:rPr>
              <a:t>Human beings have been described as “symbol-using animals” (Burke 3).</a:t>
            </a:r>
            <a:endParaRPr lang="en-US" sz="2400" b="1" dirty="0" smtClean="0">
              <a:solidFill>
                <a:schemeClr val="accent4"/>
              </a:solidFill>
            </a:endParaRPr>
          </a:p>
          <a:p>
            <a:pPr lvl="2"/>
            <a:r>
              <a:rPr lang="en-US" sz="1800" dirty="0" smtClean="0">
                <a:solidFill>
                  <a:schemeClr val="accent3"/>
                </a:solidFill>
              </a:rPr>
              <a:t>Works Cited page: </a:t>
            </a:r>
          </a:p>
          <a:p>
            <a:pPr lvl="2">
              <a:buNone/>
            </a:pPr>
            <a:r>
              <a:rPr lang="en-US" sz="1800" dirty="0" smtClean="0">
                <a:solidFill>
                  <a:schemeClr val="accent3"/>
                </a:solidFill>
              </a:rPr>
              <a:t>	Burke, Kenneth.  </a:t>
            </a:r>
            <a:r>
              <a:rPr lang="en-US" sz="1800" i="1" dirty="0" smtClean="0">
                <a:solidFill>
                  <a:schemeClr val="accent3"/>
                </a:solidFill>
              </a:rPr>
              <a:t>Language as Symbolic Action: Essays on Life, Literature, and Method</a:t>
            </a:r>
            <a:r>
              <a:rPr lang="en-US" sz="1800" dirty="0" smtClean="0">
                <a:solidFill>
                  <a:schemeClr val="accent3"/>
                </a:solidFill>
              </a:rPr>
              <a:t>.  Berkeley: U of California P, 1966.  Print.</a:t>
            </a:r>
            <a:endParaRPr lang="en-US" sz="1800" dirty="0">
              <a:solidFill>
                <a:schemeClr val="accent3"/>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1000"/>
            <a:ext cx="7772400" cy="1600200"/>
          </a:xfrm>
        </p:spPr>
        <p:txBody>
          <a:bodyPr>
            <a:normAutofit fontScale="90000"/>
          </a:bodyPr>
          <a:lstStyle/>
          <a:p>
            <a:r>
              <a:rPr lang="en-US" dirty="0" smtClean="0"/>
              <a:t>In-Text Citations - Print: no Known Author</a:t>
            </a:r>
            <a:endParaRPr lang="en-US" dirty="0"/>
          </a:p>
        </p:txBody>
      </p:sp>
      <p:sp>
        <p:nvSpPr>
          <p:cNvPr id="3" name="Content Placeholder 2"/>
          <p:cNvSpPr>
            <a:spLocks noGrp="1"/>
          </p:cNvSpPr>
          <p:nvPr>
            <p:ph idx="1"/>
          </p:nvPr>
        </p:nvSpPr>
        <p:spPr>
          <a:xfrm>
            <a:off x="152400" y="2057400"/>
            <a:ext cx="8686800" cy="4800600"/>
          </a:xfrm>
        </p:spPr>
        <p:txBody>
          <a:bodyPr>
            <a:normAutofit/>
          </a:bodyPr>
          <a:lstStyle/>
          <a:p>
            <a:r>
              <a:rPr lang="en-US" sz="2400" dirty="0" smtClean="0"/>
              <a:t>When a source has no known author,  use a  shortened title of the work instead of an author name.  Place the title in quotation marks if it’s a short work (such as an article) or italicize it if it’s a longer work. (e.g. plays, books, television shows, entire Web sites) and provide a page number.</a:t>
            </a:r>
          </a:p>
          <a:p>
            <a:pPr lvl="1"/>
            <a:r>
              <a:rPr lang="en-US" sz="1800" b="1" dirty="0" smtClean="0">
                <a:solidFill>
                  <a:schemeClr val="accent4"/>
                </a:solidFill>
              </a:rPr>
              <a:t>We see so many global warming hotspots in North America likely because this region has “more readily accessible climatic data and more comprehensive programs to monitor and study environmental change…” (“Impact of Global Warming” 6). </a:t>
            </a:r>
          </a:p>
          <a:p>
            <a:pPr lvl="2"/>
            <a:r>
              <a:rPr lang="en-US" sz="1800" dirty="0" smtClean="0"/>
              <a:t>In this example, since the reader does not know the author of the article, an abbreviated title of the article appears in the parenthetical citation which corresponds to the full name of the article which appears first at the left-hand margin of its respective entry in the Works Cited.</a:t>
            </a:r>
          </a:p>
          <a:p>
            <a:pPr lvl="2"/>
            <a:r>
              <a:rPr lang="en-US" sz="1800" dirty="0" smtClean="0">
                <a:solidFill>
                  <a:schemeClr val="accent4"/>
                </a:solidFill>
              </a:rPr>
              <a:t>Works Cited page: </a:t>
            </a:r>
          </a:p>
          <a:p>
            <a:pPr lvl="3">
              <a:buNone/>
            </a:pPr>
            <a:r>
              <a:rPr lang="en-US" sz="1800" dirty="0" smtClean="0">
                <a:solidFill>
                  <a:schemeClr val="accent4"/>
                </a:solidFill>
              </a:rPr>
              <a:t>“The Impact of Global Warming in North America.”  </a:t>
            </a:r>
            <a:r>
              <a:rPr lang="en-US" sz="1800" i="1" dirty="0" smtClean="0">
                <a:solidFill>
                  <a:schemeClr val="accent4"/>
                </a:solidFill>
              </a:rPr>
              <a:t>Global Warming: Early Signs</a:t>
            </a:r>
            <a:r>
              <a:rPr lang="en-US" sz="1800" dirty="0" smtClean="0">
                <a:solidFill>
                  <a:schemeClr val="accent4"/>
                </a:solidFill>
              </a:rPr>
              <a:t>. 1999. Web. 23 Mar. 2009.</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In-Text Citations – Multiple editions</a:t>
            </a:r>
            <a:endParaRPr lang="en-US" dirty="0"/>
          </a:p>
        </p:txBody>
      </p:sp>
      <p:sp>
        <p:nvSpPr>
          <p:cNvPr id="3" name="Content Placeholder 2"/>
          <p:cNvSpPr>
            <a:spLocks noGrp="1"/>
          </p:cNvSpPr>
          <p:nvPr>
            <p:ph idx="1"/>
          </p:nvPr>
        </p:nvSpPr>
        <p:spPr>
          <a:xfrm>
            <a:off x="304800" y="2590800"/>
            <a:ext cx="8458200" cy="3581400"/>
          </a:xfrm>
        </p:spPr>
        <p:txBody>
          <a:bodyPr>
            <a:normAutofit/>
          </a:bodyPr>
          <a:lstStyle/>
          <a:p>
            <a:r>
              <a:rPr lang="en-US" sz="2400" dirty="0" smtClean="0"/>
              <a:t>Page numbers are always required, but additional information  may be  needed if there is a different edition of a classic work like Marx and Engle’s  </a:t>
            </a:r>
            <a:r>
              <a:rPr lang="en-US" sz="2400" i="1" dirty="0" smtClean="0"/>
              <a:t>The Communist Manifesto.  </a:t>
            </a:r>
            <a:r>
              <a:rPr lang="en-US" sz="2400" dirty="0" smtClean="0"/>
              <a:t>In such situations, give the page number of your edition (the edition needs to be listed in your Works Cited page) followed by a semicolon, and then the appropriate abbreviations for volume (vol.), book (bk.), part (pt.), chapter (</a:t>
            </a:r>
            <a:r>
              <a:rPr lang="en-US" sz="2400" dirty="0" err="1" smtClean="0"/>
              <a:t>ch</a:t>
            </a:r>
            <a:r>
              <a:rPr lang="en-US" sz="2400" dirty="0" smtClean="0"/>
              <a:t>.), section (sec.), or paragraph (par.).</a:t>
            </a:r>
          </a:p>
          <a:p>
            <a:pPr lvl="1"/>
            <a:r>
              <a:rPr lang="en-US" sz="1800" b="1" dirty="0" smtClean="0">
                <a:solidFill>
                  <a:schemeClr val="accent4"/>
                </a:solidFill>
              </a:rPr>
              <a:t>Marx and Engels described human history as marked by class struggles (79; ch.1).</a:t>
            </a:r>
          </a:p>
          <a:p>
            <a:endParaRPr lang="en-US"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8077200" cy="1676400"/>
          </a:xfrm>
        </p:spPr>
        <p:txBody>
          <a:bodyPr>
            <a:normAutofit fontScale="90000"/>
          </a:bodyPr>
          <a:lstStyle/>
          <a:p>
            <a:r>
              <a:rPr lang="en-US" dirty="0" smtClean="0"/>
              <a:t>In-Text Citations – Authors with Same Last name</a:t>
            </a:r>
            <a:endParaRPr lang="en-US" dirty="0"/>
          </a:p>
        </p:txBody>
      </p:sp>
      <p:sp>
        <p:nvSpPr>
          <p:cNvPr id="3" name="Content Placeholder 2"/>
          <p:cNvSpPr>
            <a:spLocks noGrp="1"/>
          </p:cNvSpPr>
          <p:nvPr>
            <p:ph idx="1"/>
          </p:nvPr>
        </p:nvSpPr>
        <p:spPr>
          <a:xfrm>
            <a:off x="381000" y="2286000"/>
            <a:ext cx="8153400" cy="2743200"/>
          </a:xfrm>
        </p:spPr>
        <p:txBody>
          <a:bodyPr>
            <a:normAutofit/>
          </a:bodyPr>
          <a:lstStyle/>
          <a:p>
            <a:r>
              <a:rPr lang="en-US" sz="2800" dirty="0" smtClean="0"/>
              <a:t>If two authors have the same last name, use both author’s first initials.</a:t>
            </a:r>
          </a:p>
          <a:p>
            <a:pPr lvl="1"/>
            <a:r>
              <a:rPr lang="en-US" sz="2000" b="1" dirty="0" smtClean="0">
                <a:solidFill>
                  <a:schemeClr val="accent4"/>
                </a:solidFill>
              </a:rPr>
              <a:t>Although some medical ethicists claim that cloning will lead to designer children (R. Miller 12), others note that the advantages for medical research outweigh this consideration (A. Miller 46).</a:t>
            </a:r>
            <a:endParaRPr lang="en-US" sz="2000" b="1" dirty="0">
              <a:solidFill>
                <a:schemeClr val="accent4"/>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96" y="304800"/>
            <a:ext cx="7290054" cy="1780032"/>
          </a:xfrm>
        </p:spPr>
        <p:txBody>
          <a:bodyPr>
            <a:normAutofit/>
          </a:bodyPr>
          <a:lstStyle/>
          <a:p>
            <a:r>
              <a:rPr lang="en-US" dirty="0" smtClean="0"/>
              <a:t>In-Text Citations – multiple Authors Source</a:t>
            </a:r>
            <a:endParaRPr lang="en-US" dirty="0"/>
          </a:p>
        </p:txBody>
      </p:sp>
      <p:sp>
        <p:nvSpPr>
          <p:cNvPr id="3" name="Content Placeholder 2"/>
          <p:cNvSpPr>
            <a:spLocks noGrp="1"/>
          </p:cNvSpPr>
          <p:nvPr>
            <p:ph idx="1"/>
          </p:nvPr>
        </p:nvSpPr>
        <p:spPr/>
        <p:txBody>
          <a:bodyPr>
            <a:normAutofit/>
          </a:bodyPr>
          <a:lstStyle/>
          <a:p>
            <a:r>
              <a:rPr lang="en-US" sz="2800" dirty="0" smtClean="0"/>
              <a:t>If you have a source with multiple authors, list the author’s last names in the text or in the parenthetical citation.</a:t>
            </a:r>
          </a:p>
          <a:p>
            <a:pPr lvl="1"/>
            <a:r>
              <a:rPr lang="en-US" sz="2000" b="1" dirty="0" smtClean="0">
                <a:solidFill>
                  <a:schemeClr val="accent4"/>
                </a:solidFill>
              </a:rPr>
              <a:t>Smith, Yang, and Moore argue that tougher gun control is not needed in the United States (76).</a:t>
            </a:r>
          </a:p>
          <a:p>
            <a:pPr lvl="1"/>
            <a:r>
              <a:rPr lang="en-US" sz="2000" b="1" dirty="0" smtClean="0">
                <a:solidFill>
                  <a:schemeClr val="accent4"/>
                </a:solidFill>
              </a:rPr>
              <a:t>The authors state “Tighter gun control in the United States erodes Second Amendment rights” (Smith, Yang, and Moore 76).</a:t>
            </a:r>
            <a:endParaRPr lang="en-US" sz="2000" b="1" dirty="0">
              <a:solidFill>
                <a:schemeClr val="accent4"/>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8458200" cy="1143000"/>
          </a:xfrm>
        </p:spPr>
        <p:txBody>
          <a:bodyPr>
            <a:normAutofit fontScale="90000"/>
          </a:bodyPr>
          <a:lstStyle/>
          <a:p>
            <a:r>
              <a:rPr lang="en-US" dirty="0" smtClean="0"/>
              <a:t>In-Text Citations – two Works by the Same Author</a:t>
            </a:r>
            <a:endParaRPr lang="en-US" dirty="0"/>
          </a:p>
        </p:txBody>
      </p:sp>
      <p:sp>
        <p:nvSpPr>
          <p:cNvPr id="3" name="Content Placeholder 2"/>
          <p:cNvSpPr>
            <a:spLocks noGrp="1"/>
          </p:cNvSpPr>
          <p:nvPr>
            <p:ph idx="1"/>
          </p:nvPr>
        </p:nvSpPr>
        <p:spPr>
          <a:xfrm>
            <a:off x="304800" y="2438400"/>
            <a:ext cx="8610600" cy="4191000"/>
          </a:xfrm>
        </p:spPr>
        <p:txBody>
          <a:bodyPr>
            <a:noAutofit/>
          </a:bodyPr>
          <a:lstStyle/>
          <a:p>
            <a:r>
              <a:rPr lang="en-US" sz="2800" dirty="0" smtClean="0">
                <a:solidFill>
                  <a:schemeClr val="accent4"/>
                </a:solidFill>
              </a:rPr>
              <a:t>If you have used two works by the same author, you will need to place a shortened title for the particular work from which you are quoting to distinguish it from the others.</a:t>
            </a:r>
          </a:p>
          <a:p>
            <a:pPr lvl="1"/>
            <a:r>
              <a:rPr lang="en-US" sz="2000" b="1" dirty="0" smtClean="0">
                <a:solidFill>
                  <a:schemeClr val="accent4"/>
                </a:solidFill>
              </a:rPr>
              <a:t>Lightenor has argued that computers are not useful tools for small children (“Too Soon” 38), though he has acknowledged elsewhere that early exposure to computer games does lead to better small motor skill development in a child’s second and third year (“Hand –Eye Development” 17).</a:t>
            </a:r>
          </a:p>
          <a:p>
            <a:pPr lvl="1"/>
            <a:r>
              <a:rPr lang="en-US" sz="2000" b="1" dirty="0" smtClean="0">
                <a:solidFill>
                  <a:schemeClr val="accent4"/>
                </a:solidFill>
              </a:rPr>
              <a:t>Visual studies, because it is such a new discipline, may be “too easy” (Elkins, “Visual Studies” 63).</a:t>
            </a:r>
            <a:endParaRPr lang="en-US" sz="2000" b="1" dirty="0">
              <a:solidFill>
                <a:schemeClr val="accent4"/>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ustom 1">
      <a:majorFont>
        <a:latin typeface="Segoe Print"/>
        <a:ea typeface=""/>
        <a:cs typeface=""/>
      </a:majorFont>
      <a:minorFont>
        <a:latin typeface="Microsoft PhagsPa"/>
        <a:ea typeface=""/>
        <a:cs typeface=""/>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176</TotalTime>
  <Words>853</Words>
  <Application>Microsoft Office PowerPoint</Application>
  <PresentationFormat>On-screen Show (4:3)</PresentationFormat>
  <Paragraphs>40</Paragraphs>
  <Slides>10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Calibri</vt:lpstr>
      <vt:lpstr>Microsoft PhagsPa</vt:lpstr>
      <vt:lpstr>Segoe Print</vt:lpstr>
      <vt:lpstr>Tw Cen MT</vt:lpstr>
      <vt:lpstr>Wingdings 3</vt:lpstr>
      <vt:lpstr>Integral</vt:lpstr>
      <vt:lpstr>Parenthetical documentation</vt:lpstr>
      <vt:lpstr>What is Parenthetical Documentation?</vt:lpstr>
      <vt:lpstr>Guidelines </vt:lpstr>
      <vt:lpstr>In-Text Citations - Print: Known Author</vt:lpstr>
      <vt:lpstr>In-Text Citations - Print: no Known Author</vt:lpstr>
      <vt:lpstr>In-Text Citations – Multiple editions</vt:lpstr>
      <vt:lpstr>In-Text Citations – Authors with Same Last name</vt:lpstr>
      <vt:lpstr>In-Text Citations – multiple Authors Source</vt:lpstr>
      <vt:lpstr>In-Text Citations – two Works by the Same Author</vt:lpstr>
      <vt:lpstr>Works Cited </vt:lpstr>
    </vt:vector>
  </TitlesOfParts>
  <Company>Wake County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Parenthetical documentation</dc:title>
  <dc:creator>wchapman</dc:creator>
  <cp:lastModifiedBy>wchapman</cp:lastModifiedBy>
  <cp:revision>28</cp:revision>
  <dcterms:created xsi:type="dcterms:W3CDTF">2014-03-20T16:09:07Z</dcterms:created>
  <dcterms:modified xsi:type="dcterms:W3CDTF">2017-02-28T13:26:14Z</dcterms:modified>
</cp:coreProperties>
</file>