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70" r:id="rId3"/>
    <p:sldId id="271" r:id="rId4"/>
    <p:sldId id="257" r:id="rId5"/>
    <p:sldId id="260" r:id="rId6"/>
    <p:sldId id="261" r:id="rId7"/>
    <p:sldId id="262" r:id="rId8"/>
    <p:sldId id="263" r:id="rId9"/>
    <p:sldId id="264" r:id="rId10"/>
    <p:sldId id="265"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7E85A5-989E-46EA-AAF3-9F2EEC88A628}" type="datetimeFigureOut">
              <a:rPr lang="en-US" smtClean="0"/>
              <a:pPr/>
              <a:t>8/27/2015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D128D5-AE60-48EA-9A43-F7BE29F5CCE9}" type="slidenum">
              <a:rPr lang="en-US" smtClean="0"/>
              <a:pPr/>
              <a:t>‹#›</a:t>
            </a:fld>
            <a:endParaRPr lang="en-US"/>
          </a:p>
        </p:txBody>
      </p:sp>
    </p:spTree>
    <p:extLst>
      <p:ext uri="{BB962C8B-B14F-4D97-AF65-F5344CB8AC3E}">
        <p14:creationId xmlns:p14="http://schemas.microsoft.com/office/powerpoint/2010/main" val="103920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DB5F33-3CB6-4685-A276-662D4E31ECA9}" type="datetimeFigureOut">
              <a:rPr lang="en-US" smtClean="0"/>
              <a:pPr/>
              <a:t>8/27/2015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C8E2DA-E11A-4F84-B732-D1B606E04333}" type="slidenum">
              <a:rPr lang="en-US" smtClean="0"/>
              <a:pPr/>
              <a:t>‹#›</a:t>
            </a:fld>
            <a:endParaRPr lang="en-US"/>
          </a:p>
        </p:txBody>
      </p:sp>
    </p:spTree>
    <p:extLst>
      <p:ext uri="{BB962C8B-B14F-4D97-AF65-F5344CB8AC3E}">
        <p14:creationId xmlns:p14="http://schemas.microsoft.com/office/powerpoint/2010/main" val="401297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C8E2DA-E11A-4F84-B732-D1B606E04333}" type="slidenum">
              <a:rPr lang="en-US" smtClean="0"/>
              <a:pPr/>
              <a:t>1</a:t>
            </a:fld>
            <a:endParaRPr lang="en-US"/>
          </a:p>
        </p:txBody>
      </p:sp>
    </p:spTree>
    <p:extLst>
      <p:ext uri="{BB962C8B-B14F-4D97-AF65-F5344CB8AC3E}">
        <p14:creationId xmlns:p14="http://schemas.microsoft.com/office/powerpoint/2010/main" val="1319112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C8E2DA-E11A-4F84-B732-D1B606E04333}" type="slidenum">
              <a:rPr lang="en-US" smtClean="0"/>
              <a:pPr/>
              <a:t>4</a:t>
            </a:fld>
            <a:endParaRPr lang="en-US"/>
          </a:p>
        </p:txBody>
      </p:sp>
    </p:spTree>
    <p:extLst>
      <p:ext uri="{BB962C8B-B14F-4D97-AF65-F5344CB8AC3E}">
        <p14:creationId xmlns:p14="http://schemas.microsoft.com/office/powerpoint/2010/main" val="4264179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C8E2DA-E11A-4F84-B732-D1B606E04333}" type="slidenum">
              <a:rPr lang="en-US" smtClean="0"/>
              <a:pPr/>
              <a:t>5</a:t>
            </a:fld>
            <a:endParaRPr lang="en-US"/>
          </a:p>
        </p:txBody>
      </p:sp>
    </p:spTree>
    <p:extLst>
      <p:ext uri="{BB962C8B-B14F-4D97-AF65-F5344CB8AC3E}">
        <p14:creationId xmlns:p14="http://schemas.microsoft.com/office/powerpoint/2010/main" val="134989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C8E2DA-E11A-4F84-B732-D1B606E04333}" type="slidenum">
              <a:rPr lang="en-US" smtClean="0"/>
              <a:pPr/>
              <a:t>6</a:t>
            </a:fld>
            <a:endParaRPr lang="en-US"/>
          </a:p>
        </p:txBody>
      </p:sp>
    </p:spTree>
    <p:extLst>
      <p:ext uri="{BB962C8B-B14F-4D97-AF65-F5344CB8AC3E}">
        <p14:creationId xmlns:p14="http://schemas.microsoft.com/office/powerpoint/2010/main" val="3550101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C8E2DA-E11A-4F84-B732-D1B606E04333}" type="slidenum">
              <a:rPr lang="en-US" smtClean="0"/>
              <a:pPr/>
              <a:t>7</a:t>
            </a:fld>
            <a:endParaRPr lang="en-US"/>
          </a:p>
        </p:txBody>
      </p:sp>
    </p:spTree>
    <p:extLst>
      <p:ext uri="{BB962C8B-B14F-4D97-AF65-F5344CB8AC3E}">
        <p14:creationId xmlns:p14="http://schemas.microsoft.com/office/powerpoint/2010/main" val="4265470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C8E2DA-E11A-4F84-B732-D1B606E04333}" type="slidenum">
              <a:rPr lang="en-US" smtClean="0"/>
              <a:pPr/>
              <a:t>8</a:t>
            </a:fld>
            <a:endParaRPr lang="en-US"/>
          </a:p>
        </p:txBody>
      </p:sp>
    </p:spTree>
    <p:extLst>
      <p:ext uri="{BB962C8B-B14F-4D97-AF65-F5344CB8AC3E}">
        <p14:creationId xmlns:p14="http://schemas.microsoft.com/office/powerpoint/2010/main" val="36616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C8E2DA-E11A-4F84-B732-D1B606E04333}" type="slidenum">
              <a:rPr lang="en-US" smtClean="0"/>
              <a:pPr/>
              <a:t>9</a:t>
            </a:fld>
            <a:endParaRPr lang="en-US"/>
          </a:p>
        </p:txBody>
      </p:sp>
    </p:spTree>
    <p:extLst>
      <p:ext uri="{BB962C8B-B14F-4D97-AF65-F5344CB8AC3E}">
        <p14:creationId xmlns:p14="http://schemas.microsoft.com/office/powerpoint/2010/main" val="1503478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C8E2DA-E11A-4F84-B732-D1B606E04333}" type="slidenum">
              <a:rPr lang="en-US" smtClean="0"/>
              <a:pPr/>
              <a:t>10</a:t>
            </a:fld>
            <a:endParaRPr lang="en-US"/>
          </a:p>
        </p:txBody>
      </p:sp>
    </p:spTree>
    <p:extLst>
      <p:ext uri="{BB962C8B-B14F-4D97-AF65-F5344CB8AC3E}">
        <p14:creationId xmlns:p14="http://schemas.microsoft.com/office/powerpoint/2010/main" val="3322274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C8E2DA-E11A-4F84-B732-D1B606E04333}" type="slidenum">
              <a:rPr lang="en-US" smtClean="0"/>
              <a:pPr/>
              <a:t>11</a:t>
            </a:fld>
            <a:endParaRPr lang="en-US"/>
          </a:p>
        </p:txBody>
      </p:sp>
    </p:spTree>
    <p:extLst>
      <p:ext uri="{BB962C8B-B14F-4D97-AF65-F5344CB8AC3E}">
        <p14:creationId xmlns:p14="http://schemas.microsoft.com/office/powerpoint/2010/main" val="31404971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a:solidFill>
            <a:srgbClr val="FFFFFF">
              <a:alpha val="80000"/>
            </a:srgbClr>
          </a:solidFill>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a:solidFill>
            <a:srgbClr val="FFFFFF">
              <a:alpha val="80000"/>
            </a:srgbClr>
          </a:solidFill>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C22104E-8A37-4561-90C1-E2A2FA2C4A6E}" type="datetimeFigureOut">
              <a:rPr lang="en-GB" smtClean="0"/>
              <a:pPr/>
              <a:t>27/08/2015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1967121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22104E-8A37-4561-90C1-E2A2FA2C4A6E}" type="datetimeFigureOut">
              <a:rPr lang="en-GB" smtClean="0"/>
              <a:pPr/>
              <a:t>27/08/2015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3327927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22104E-8A37-4561-90C1-E2A2FA2C4A6E}" type="datetimeFigureOut">
              <a:rPr lang="en-GB" smtClean="0"/>
              <a:pPr/>
              <a:t>27/08/2015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3972443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22104E-8A37-4561-90C1-E2A2FA2C4A6E}" type="datetimeFigureOut">
              <a:rPr lang="en-GB" smtClean="0"/>
              <a:pPr/>
              <a:t>27/08/2015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2797592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22104E-8A37-4561-90C1-E2A2FA2C4A6E}" type="datetimeFigureOut">
              <a:rPr lang="en-GB" smtClean="0"/>
              <a:pPr/>
              <a:t>27/08/2015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1384228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C22104E-8A37-4561-90C1-E2A2FA2C4A6E}" type="datetimeFigureOut">
              <a:rPr lang="en-GB" smtClean="0"/>
              <a:pPr/>
              <a:t>27/08/2015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3656642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C22104E-8A37-4561-90C1-E2A2FA2C4A6E}" type="datetimeFigureOut">
              <a:rPr lang="en-GB" smtClean="0"/>
              <a:pPr/>
              <a:t>27/08/2015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96055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C22104E-8A37-4561-90C1-E2A2FA2C4A6E}" type="datetimeFigureOut">
              <a:rPr lang="en-GB" smtClean="0"/>
              <a:pPr/>
              <a:t>27/08/2015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1515600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2104E-8A37-4561-90C1-E2A2FA2C4A6E}" type="datetimeFigureOut">
              <a:rPr lang="en-GB" smtClean="0"/>
              <a:pPr/>
              <a:t>27/08/2015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2675103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2104E-8A37-4561-90C1-E2A2FA2C4A6E}" type="datetimeFigureOut">
              <a:rPr lang="en-GB" smtClean="0"/>
              <a:pPr/>
              <a:t>27/08/2015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1223584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2104E-8A37-4561-90C1-E2A2FA2C4A6E}" type="datetimeFigureOut">
              <a:rPr lang="en-GB" smtClean="0"/>
              <a:pPr/>
              <a:t>27/08/2015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502756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2104E-8A37-4561-90C1-E2A2FA2C4A6E}" type="datetimeFigureOut">
              <a:rPr lang="en-GB" smtClean="0"/>
              <a:pPr/>
              <a:t>27/08/2015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700D2-071F-440E-A3FF-180D34BA4EC8}" type="slidenum">
              <a:rPr lang="en-GB" smtClean="0"/>
              <a:pPr/>
              <a:t>‹#›</a:t>
            </a:fld>
            <a:endParaRPr lang="en-GB"/>
          </a:p>
        </p:txBody>
      </p:sp>
    </p:spTree>
    <p:extLst>
      <p:ext uri="{BB962C8B-B14F-4D97-AF65-F5344CB8AC3E}">
        <p14:creationId xmlns:p14="http://schemas.microsoft.com/office/powerpoint/2010/main" val="1768917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atipwymJk5I"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7030A0"/>
                </a:solidFill>
              </a:rPr>
              <a:t>Short Stories</a:t>
            </a:r>
            <a:br>
              <a:rPr lang="en-US" dirty="0" smtClean="0">
                <a:solidFill>
                  <a:srgbClr val="7030A0"/>
                </a:solidFill>
              </a:rPr>
            </a:br>
            <a:r>
              <a:rPr lang="en-US" dirty="0" smtClean="0">
                <a:solidFill>
                  <a:srgbClr val="7030A0"/>
                </a:solidFill>
              </a:rPr>
              <a:t>Introduction</a:t>
            </a:r>
            <a:endParaRPr lang="en-GB" dirty="0">
              <a:solidFill>
                <a:srgbClr val="7030A0"/>
              </a:solidFill>
            </a:endParaRPr>
          </a:p>
        </p:txBody>
      </p:sp>
      <p:sp>
        <p:nvSpPr>
          <p:cNvPr id="3" name="Subtitle 2"/>
          <p:cNvSpPr>
            <a:spLocks noGrp="1"/>
          </p:cNvSpPr>
          <p:nvPr>
            <p:ph type="subTitle" idx="1"/>
          </p:nvPr>
        </p:nvSpPr>
        <p:spPr>
          <a:xfrm>
            <a:off x="1371600" y="3886200"/>
            <a:ext cx="6400800" cy="550912"/>
          </a:xfrm>
        </p:spPr>
        <p:txBody>
          <a:bodyPr>
            <a:normAutofit lnSpcReduction="10000"/>
          </a:bodyPr>
          <a:lstStyle/>
          <a:p>
            <a:r>
              <a:rPr lang="en-GB" dirty="0" smtClean="0">
                <a:solidFill>
                  <a:srgbClr val="7030A0"/>
                </a:solidFill>
              </a:rPr>
              <a:t>English I</a:t>
            </a:r>
            <a:endParaRPr lang="en-GB" dirty="0">
              <a:solidFill>
                <a:srgbClr val="7030A0"/>
              </a:solidFill>
            </a:endParaRPr>
          </a:p>
        </p:txBody>
      </p:sp>
    </p:spTree>
    <p:extLst>
      <p:ext uri="{BB962C8B-B14F-4D97-AF65-F5344CB8AC3E}">
        <p14:creationId xmlns:p14="http://schemas.microsoft.com/office/powerpoint/2010/main" val="561222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7030A0"/>
                </a:solidFill>
              </a:rPr>
              <a:t>Resolution</a:t>
            </a:r>
            <a:endParaRPr lang="en-GB" dirty="0">
              <a:solidFill>
                <a:srgbClr val="7030A0"/>
              </a:solidFill>
            </a:endParaRPr>
          </a:p>
        </p:txBody>
      </p:sp>
      <p:sp>
        <p:nvSpPr>
          <p:cNvPr id="3" name="Content Placeholder 2"/>
          <p:cNvSpPr>
            <a:spLocks noGrp="1"/>
          </p:cNvSpPr>
          <p:nvPr>
            <p:ph idx="1"/>
          </p:nvPr>
        </p:nvSpPr>
        <p:spPr/>
        <p:txBody>
          <a:bodyPr/>
          <a:lstStyle/>
          <a:p>
            <a:r>
              <a:rPr lang="en-US" dirty="0" smtClean="0">
                <a:solidFill>
                  <a:srgbClr val="7030A0"/>
                </a:solidFill>
              </a:rPr>
              <a:t>Occurs at the end</a:t>
            </a:r>
          </a:p>
          <a:p>
            <a:r>
              <a:rPr lang="en-US" dirty="0" smtClean="0">
                <a:solidFill>
                  <a:srgbClr val="7030A0"/>
                </a:solidFill>
              </a:rPr>
              <a:t>All the struggles are over</a:t>
            </a:r>
          </a:p>
          <a:p>
            <a:r>
              <a:rPr lang="en-US" dirty="0" smtClean="0">
                <a:solidFill>
                  <a:srgbClr val="7030A0"/>
                </a:solidFill>
              </a:rPr>
              <a:t>The tying together of loose ends</a:t>
            </a:r>
          </a:p>
          <a:p>
            <a:pPr marL="0" indent="0">
              <a:buNone/>
            </a:pPr>
            <a:endParaRPr lang="en-US" dirty="0" smtClean="0">
              <a:solidFill>
                <a:srgbClr val="7030A0"/>
              </a:solidFill>
            </a:endParaRPr>
          </a:p>
          <a:p>
            <a:pPr marL="0" indent="0">
              <a:buNone/>
            </a:pPr>
            <a:endParaRPr lang="en-GB" dirty="0">
              <a:solidFill>
                <a:srgbClr val="7030A0"/>
              </a:solidFill>
            </a:endParaRPr>
          </a:p>
        </p:txBody>
      </p:sp>
      <p:sp>
        <p:nvSpPr>
          <p:cNvPr id="4" name="AutoShape 2" descr="data:image/jpeg;base64,/9j/4AAQSkZJRgABAQAAAQABAAD/2wCEAAkGBxQSEhQUEhQWFBUUFRcYFRYYFxcZGBYaFxgXGhcXIh8aHCggGBwlHh0dITEiJSksLi4uGB8zODMsNygtLisBCgoKDg0OGxAQGiwkHCQsLCwsLCwsLCwsLCwsLCwsLCwsLCwsLCwsLCwsKywsLCwsLCwsLCwsLCw3LCwsKywsLP/AABEIALgBEQMBIgACEQEDEQH/xAAcAAEAAgMBAQEAAAAAAAAAAAAABgcBBAUDAgj/xAA/EAACAQMCAwYDBgMHAwUAAAABAgMABBESIQUGMQcTIkFRYTJxgRRCUpGhsSPB8BUkM2JygtGSouFEU3PS8f/EABgBAQEBAQEAAAAAAAAAAAAAAAACAQME/8QAHhEBAQACAwEBAQEAAAAAAAAAAAECERIhMUFRAzL/2gAMAwEAAhEDEQA/ALwpSlApSlApSlApSlAzSudx3jEVpA88xwiDJ9T6ADzJOwFevCuIJcQxzRnKSKGU+xrNjczSubxnjMdrFJLKcJGpZsDJwPIDzJ6AV48r8eW+t0uI1Ko+oYbGoFWx5ZHv1puN07FKwDWa1hSlKBSlKBSlKBSlKBSsE1qycThVxG0sYduiF11H5DOTQbdM1qXXEEjzqYDAyfYe/p9ajN32g24OmJJJjnGVUBdvdiM/SstjdVMaVCW55fSW+xz4A3+AeeOmrNDz+qn+LA8IzuXBx+YBX9azlG8am1K5nDuNRTAaWHi+HcEN8iNj9DXSBrZdps0zSlK0KUpQKUpQKUpQKUpQKUpQYzWCaiHPHFp7WW0kRlEDTLHMCPKQ4Bzn6flXU5u4utpbSTOdlxgepOwX6n96m5N4q67S7l7+4WxiYaUV55DjOnQp0beeT+9Sjsp4kDwiBmIAjDJvtgKTj9K8ez7l4pBJdXAPf3R1tkbpH9xfbbfHyqv+F293Mh4PArR4nka4cgjRFr8B+TDf3298R26dV0OYOJNxaWSONmWytUeaeT8ZVSQgJG+4H7+Qqy+R7EWnDrWM4DCJWfGN2YamP5muFzHy+lnwm4trVCf4BU4GWfUQHc43ZiM7fQVwrGC840cMGtbFSB6GTAwVx97b/aPc0m4y6sTGfniN5TBZo13MOojIEaf6pDsB8s+dSWxL6F73Trx4tOQufbO+Ki39tcL4SncCSOEr1jXLSE+rYBJY+prTPadFLhbO2uLpz5KmkD5k9BVy69Tr8T7NK0OC3MskYaaEwOc5j1q+PQ5XbpW/VJKUpQKUpQKUrxuydDaTg6WwfQ4OKCLdovHxb2jMjIW1fCWG+AxxjqRqCgj3qB3HBrOGw/vPjvLgFy4PjMnVSNwoxt18IHptWnw27spOFyvfKJ7lnlDMwHfMxP8ADCsfhAzsB0BO2KjPLXCZuJXUUTuWwBqY/cjTGo+mfL3Jrlbt0k0trlblFpoYpOITNPlQVjDfw8+RJH+M2PvH0qb2vD4o/gRR5dB5dB7VAOZ+JRTXHC7a1kUoLt2YrugFshyvo2CcbbAj2rW7YuYNVpbpauG7+cYljfYd0QQAwOx1FR+dVNRndWkVFeckCEYZQR7gVV3Ztz1KS9nelmuIy/dlsamKZzEx/EMYB8/36HKPact3MYJou4dv8M5ypJ6Kc7hv0NOUZqpFNy4iEyWTC3k6kDxRSEdNaHb/AHLhvetjgfHe+1JIvdTR7SRE9PRgfvIfI/nvVc8g87zi6a1vXLF3ZVdgMpIGYFfdCRgemPeotxjjN9DeuXmczJIwAOAo3OAo8kK9B5jGam1Ux36/RQas1X3ZzzkbpGSU/wARcZzgbH/g16cb54uIxJPb2gls4NfeTNJpMgRgrmMYOQDnGfi0nG25uZJuOk+pWvZXQljSRc6XVWGeuGGRWxVJKUpQKUpQKUpQKwazWnxayE8MkRZkEiFSyHDDIxkHyNBGO1m2MnDJ8DddLe4CsDn6dfpXM4fYrxq0szLI4SIkTIuPHJHpUZPptnHo1c3lVJYGeF5JL6xndoC/jd7eQeEqynJRT0JG3Q7VOeV+VYLAOLfWA5BYNI7jI2BAYkA42yOuB6Vz9q/I7oG1eccCg5AGcYzgZwOgz6V6is10Q8zECc19aa+qUHJHLlrraQ28TSO2p3ZQzMfcnf0HyAqP80X11YnvreCJrVdPeKow6j7zeEDbyzvjrU1NVvfdqFo0slvLFKITmMyFSAQcqW04zo9+vnipuoqbTrgvE47mFZojlHG3sfMH3BrfqpOyjiBgu7ixDiWFsywupyuPMg+hBH1U+9W0K2XbMpqs0pStYUpSgV8vX1Xy1B+fOb+X5rnickNvEgcln2OhT/nJG3TboOvU7V0eHWPEeERyN9lBMoYmSEmUrpB0gjYhcn3qYdn8QnvL+76qZO6jPqF6n5bD8zW9yvzul7ez26IVWIHQ2d30nS5wNgM9PUVyddq3suF8RV+GBYFg0iaOJpBq1NMheRpAM6cgEiopxTl+4txOsgI7iRRKgJ2D57uYDG6HBGr1AzV5cR53iTicdh3JckrqkyMIzKSMDHUDG+3xVLpLNGJLIrEqVJKgkqdypz1HtWyM5aUjzFwKa5hh4jbK5lEad6qrhsqAFlA6sRjc9dh6VBprqVZxIy6JQQ2CCPEDkNg+uM+nWv1YIwMAY26e3tVTdtfBlEcU4U5D6Mj8LAnSfcMNv9RFZcdNmW6rfivFGmuXuNOlndZMDbB26f7hn8617qV5JWkkOqR2ZmbPxNufP0PT0G1azkjb36/sPl/zXpNcHYjOd/oT+1YtLeX+Wpbq1SazLJcrI0crhyBgk9fIjSQQKs3mXl+4PC4bK0WMbQxSjUQojGO8wcZI236EgnzrjdjbRJYk5PeySP3gJPVCAox5YXFWHc3mIneICRlViEU5ywBwu3Qk7VWLnltCOaVuLC3SUXztP3saRQ6YxFLqYDuhHpyMLnfVtjrVhREkDIwcbj09qr7kO1W6la7vGaS9Qle5dSq2gJ+FFPrt4/ParDFVEUpWaVumbKUpWhSlKBWve3AjUswYgdQqs5/JQSfoK2KUFYycUMXFY5bOOZo7rCXaGCZAGBAWbxqADjYn23qy84FQvnS+4qpf7BDH3aDJkch3fbcIm2/z9Nq6/JHFPtNnFKZu+LDxsVVCrA+JCq9Cp2x7VMVXnxjmsQzGCK3nupVUO6xKuEVs4JZ2ABODgda7PC7wzRrIY3iLDeOQAOu+MHBI/I1pcX4XNKQYLprZh8RWKJw/pq1qScexHWujZxsqKHbW4GGfTp1H1xk4rWPelKVrGDXhc2yOCHRXB6hgCP1r3NUxzzeXT8XEUcrqI+57pAxVdTY8h1yT51OXjZNvDjnD/wCzuMQ/YFCGRFxGxJjYuzAjPVQR+R8quXh07vGrSRmJiPEhIJU+mV2NV1zjCi8Z4eZWRVEbO7uwUYiPvsMk1ZFrdJIoaNldT0ZSCD9RWY9VWV6e9KUq0FKUoFeF6+lHPorH8ga968rpcow9VI/SsvhFO8LubgWVra2z91Je3U+XHxd2pwcenQk+eB71KeBdmMFrIs0U86yDGWVlAbfJBGDlT5g1xeV+GLdWzx6zby2F3KYZhuVLEnBVjgqRjbO9OJSPIe6vuLw92p8UcOmJ39VYliQPb51z5T666t8bsnIk5419sLIYNQk6+PUE0hcY6Agb56VZNV/cdotlAuhJA+gaQIwzgYHr0/WuVF2uJqAeNkU9GYf/AFzSZaZcbVrEVDe1qDXwyb1Vo2HtiRd/1rs8v8fjukDIQQemDkVt8a4eLiCWFjgSIVJxnGfPFXvcT5e35Y0ZGxHkevpvX1FCzlEVWaRyFRR5s3Qe3lU45k7OWsrd5ZLlCBkIqo2WJxuSTtgeWDW52c8MS2in4ncgMsCsIPPLdCV9SSQgPua5uu+tuZx6IcMUQRPrunTVdSKWGjVjEY3+I469QPTIqc8qcuXVgiy2axS99Gn2iGRjF/EGT3isFYdDjBG+Ac1V1qXu7vU5BeeYMwG+SSAF+QBx8hX6Wt4gowPb9ABW4xOd6Rzlvg9wtzcXV0YxJOiII4yzKipnALMBqO/XAqUClK6RyKUpWhSlKBSlKBSlKCHdoXNElosMNsoe6uX0xA9FAI1OfbcD61wbTle/4ast1BMLmSSTvbq2WJVEvXVoI3Dbk++K6HPkQi4hw68kB7mIyRyt5IX0mNj6LqGM+4qdRTKwBUhgehBBB+oqfqvI+LC5WWNJFzpdQwzscMM7+hrYr5B8q+qpJXyWx1r5mkCgk+QqEx3F1xIs1vItvbKxVZSpZ5SDuUU7aB+I9fIY3qbk2ROc1oycHgaZZzEhmUaVkI8QAzj9z+dRObhnFbYhoZ4btRjVE6d05HnhgSpPzxXS4TzvbSt3Uuq2nGzQTDQ4PtnZx7g4pv8ATX46l3wa2km72WJHkMegM41YUEnAB2Xc5JGCdvQVE+TbYQcTvIbc5ttCuygkokjHoPIE+nzrw4r33FbyS3hnaK0gXDSRj45TsVz0YD9wamXLnAIrKLu4Qdzl2Y5Z2/ET5+nsBis9rfI6orNBSrSUpSgV8tX1WGoKL4VOV4lxC0LlIrqSSPI6o48SN7fEd/celQO7sGhkeOUHvEYrICPCGB/7sjB985q4u0Ds9eWV7y0lEcmzupGxZB8YYbq2API9KjEdqeJwxOcRXwiDASDSLqLHhcH8Xv5Zx0rjeneXaE3DLjJHzY7AfIA4/OvB1lIfwyFUA1eB8AHpnbCg+9b87lHIICSxMDpk3wyMDggddx64I86sC37VIdBE1m+t95VQoY5DpC5yTnG3mD0xWFR3sm4w8F7HFnMdxlSvkGxlWHv/ACq/by7WKNpJG0oilmJ8gK/PnB7iKTi8MlvEYYzcRFYxvpAXxAAHGCcn5VYnNTNxW7HDoXIghxJeyD1+5CD5k+fpj2FVLpGUcG35Zm448948sltC7YtV6q2nwmQrnB6Yz1O/kBWnztYcQhs4bSaFTb25B763DFX0jCa1G6YySSRgkA7VddtbrGiogCqgCqB0AAwBWtxrikVrC807BI41yxP7D1J6Ae9VcU8lP9jvCEmujcFgRCPAufEzNnxY/CB5+9XeKr7s84KzzS8SdPs4uQRFbgBQIyQVkYDbW386sKtxMrulKUqklKUoFKUoFKUoFKUoPG5t1dSrqGVhgqRkEHqCKh0/ZvBr1QXF1ag9Uil8JHsHBx9Km9KzUbtW14snCL6F+9kls7tlhl71y7Ryb6JMnoCTjA2/SrHBqNdo3DRccPuV06mEZdPUMu4IqF8O53lccIXUf40MhmPmzIQgGfmGz9PWp3putpF2k3ZkNvYqxX7W5EpU+IRLjUBj1JA+QNbPZdI5sgrkMsUssUTgACSONiFYAfvUZ7WgwurJgWVJ1e2Lr1XvXTXg+RKagD86sbgllFBDHFAAI41CoB6fzNZPW3/LfxWjxThEFwpSeJJVPUMoP69RW8KzXRDXsrRIlCRoqIuwVQAB9BWxSlApSlApSlApSlBz+Px6radQcEwyDPp4DvVSWE8Fxy9HJceGW1QxoynS6sv+GBj8SFPnqq6JVBBB6EEH5GvzPzNA9q8liSyhZSXH3XiTLW7/ADCnT6YC+lRnF4PS14880Om7g+0RgqglG0qsxwFDfeJ9D12r7fhNmraHmuYX2JjeAllB3Hw1NeA8qtccJgELrDOJluVLDIJUnSDjcbb58sCvWPka/wC/+2yz23fnZ00nuygXGNQHp7fWubptDlubSxzLaySTXWNEIKFApPV9x4j6LtvgdDVwci8DFlbBSC00h7yd26vI+7e5x0+lVNygpveMRd66yrEWbIXCN3WcEDzGrBB88A1+gFWqxic68bmZY0Z5WCqoLMxOFUDqT7VX9hbnjc4uJgRw+B/7tCf/AFLDrM4/D6D/AM1tc3BuI3icOjP93jxJfMCR5gpDkeZ2OPcVOLK0SJFjjUIiABVAwABVe1z8eyLjYeVfVKVbClKUClKUClKUClKUClKUCsMa8rq4WNGd2CqgLMxOAAOpPtVdczcx311CG4dEyQNn+LkCeVB96NDnQh6azv6Aday3TZNtvnbnO31NYoslzJICsiwSKrxn7oySPFnG2f8AiqntGk7qGOJQz2c7yKC6x3Ch8GSNkfAkBIG6b/5asblngPDeI2ZihjME0R8TZzNG5ydWo7uCc9eu/QitaHl4Th+H34X7ZCjPaXWP8WPoM/j0nYg52I8965rnT0PMScWjFhLa3Mcj/DLoUrAyglZT484B9uh3qTckcuz2rSG6uBO2yxhcgKnmxU9GbA9fh69agHIVxcPPi3gtFe3DrNKVkTxDKaCysQzdSSBvt0qQ86Wd7bFeKQTh3RVS4jRMRvEGJGBkk4JO5O2cjG4KUqzhWa5PLPHY723SeLo43U9VYdVPuK61dXMpSlApSlApSlApSlBhq/N3aHctc8QvG66D3KYx0U6QPzz+dfoy8mCIznoqlj9BmvzJaXAl7xmB8cjPj1z0H77+Qrnm6fziYcL5vhjiRJROmAoJMTYGB6qTmvbm7mpZ7XurWclpXCEhjsp3bIIyox51zeHsDGoByASuT978RHooxj6V5z2iKTpUe5wAd8ZGR0HT865ure7KrVYuJKBv/dGwfXdd8H1/arlv7zuoZJD0RGb/AKQT/KqMM8lncQXaAsqalk23Kt8Q/wCPLbFTnnnmyFuGSmF9RmjCrpxtrKgk5/1dOvX0rZUZY9uh2SqGsu/J1S3EjySsc5Zs4PXqBjapuKiHZYgHDLX3TJ/M1LxXTFzy9ZpSlWkpSlApSlApSlApSlArBNZrBoK55z5qmluv7MsVDSsMTO2NKArkqMgjZTkkjzAGSdtPlmFuCSLFctrt5vCkxBAgf8ByfDG3lnofnt8878lXMV4OI8O3fOuWPO+oADUo+8GXOV9tqkvA+MW/FrZ4pVAkA0zwts0beoB3x6Gudna/jmc28PFjdQ8SgyqGRUu1UeFkk27w46bkEn/KDXI7RVl4jdJBw8Ay2quZp9WhIxKBmLV+IgAkDyxWeMXNzw+1ksZiXgfEcV2VL9xE2xEi5yxUfCRt69N9+z7NIJII1F5M8RBJ0MuiQnB1eY9euTv12rNN89RNOW+H2gCcR4gsgXY20BYgnqcqmW6+ZFTDhvN9qkAgseH3c0IBUKkBVMNnI1Ocb75zW7Dw7hHC+vdK438R7yU/Tc/oK1LrtXtxtbwTz/6UwNvzP6Vvhe3J7MhJZX89pJG8MdwvfQxuVLKASAMqSpOMj/YKtkVTXGOY5Z1i4mYGgazuVjKMH8UUgOd2UZOdthtkVcUEgYBhuGAIPselbjU5PSlKVaSlKUClKUClKUHA59uu74fdN6RMPz2/nX5w4U3hIHxE4Hnjfr8v69avvtYuNPDZwTjUAOvqR+dUXZRgKuOpyd9sDOM/15CuWV7dsJ07v2sIioq507Z67/z3/nX2kms7np8RPtuT/XnXhIo1YU6cdf68j/ya347cIvTr5eZ/4HvUOjc79sIqgEZO3zx77geZ9q0LzhkaxSSFQNKuUOSQDvq0gnAAz1ArowRNjxEbjf5eS/X8/WvHjAIgkPw+AjHXywfkKxi0uz5McOtAP/YT9Rk1JaifZtcB+H23tEo/LNSyu2Hjhl6UpSrSUpSgUpSgUpSgUpSgUpSgxiuFxvleG4YSgtDcL8FxEdMi58jth1/ysCK71fDVlFe8nc0zXs09pcQpPHHqSS4UBUO5GlkJPXHVdvYbVs3XIehwtpdzWls7apoUc/EB4e7J3jz5gHGwqM8hcSFhacSXA+127zO0bH4tHwH5EbZqSc5X0V9waW4jIYdw0ibkFWA6bbhlPkajfS9d9I7e2PDOG8QVZMSo0JZ1fXPIJdY0EdWJYaiQ2fhyMVKoOcl0gW3D7ph5YhWNf1P8q4/L3N/CLG2iGqOOVlDSIitJIZCACTpBOo+5rpSdpKsQLayvbjPQrCVH/dWwrV5suru+tJYDw+WNWUEMZEyChDDw436dM12Oy7i32jh8JJy0Y7tvmmB+2K1xzLxGT/D4Uy//ADTxr+2a53ZZDLBPfW86CN9aS6FOpVEmojB8x5fSn0+LHpWBWatBSlKBSlKBWGNZrj818XFpazT+aL4R6sdlH5n9KCqe1bmYXE4tYjlYD48dHlOwXI6hBkn3PtUMC4Ax19fvMfI46AV8Rs2os5GtyWZts5c5P1/81tMPIYB2UDbb6+Z6n2rhXok1HUsWHVs7Y36Z9T/X863wx6n7wyPPP/iuPHIAMKMjzJHU52x7f15Vsw3h6Nn3IGB6ent5elYp11mXH0O5/rc+Z/Kvl5RJnO2QR7bgjbPXz/WtKOcSL0wvQ42Jx/wBXTt7UbeunbHRV8yfc+XsB61gk3ZLxEND3B2ktzoZfbqrD6bfMVYtU1aXgtLqK6UjSdMU/lqQ7B/fScfrVxKciuv83H+k7fdKUro5lKUoFKUoFKUoFKUoFKUoFYIrNKCs+1PlVNEl7AXScI2vQQBIug51Aj0GDXBHJU1spiW8iSzuUU3GtsMnQvpBOnJ6avT86tHmrgovLaSAu0esY1L19x6EEbYr848f4bPFOYLnUSgwpb7yr0IPn5b9a5ZeuuHcXGOceD2aqkZRymB/BiLnIGM5A6n1zWR2q25BIgucfd/hgavzbaqds7ogHIxjGTjHTG/tjat1ZshjkDAGST5dPoM1m1cIsaXtaJB0WT7Zz3kiJsPPwhvOt/s94jJfXU180SRK8EceA7OxKO5zkooGMkYGfnVWLcIFG5z7+fXp6DrvU97JOa7aOIWjygSNM5jXquG3A1eRO+xNbL2zLHU6WwKzXyrZ6VkGurizSlKBSlKBXD5v4B9utmgL93qZG1AZI0EEeftXbNYJpRQ3GORL+LWzQpMqkkOkwBwPMqwG+PLy96iloWkYgRzOdOsKi6vAcEnbcjB61dHOHGrmW5/s6wRGcxa7iRwSsUb+EDAIyxGT+VQ/jXApuDul4LuJ5SoiEJh094ud1XSdsADf6ZrjY7TJDZLwadGHRumChzj5dR74FYXiyDbOABkkhgCd/XpU/toeM8QBYdzbKRpy0QLAEbjJywJBGenWolw3g13a8SZO7imlgViU6oyuo8QB8vFWaVtoPeBNJYkA4IyjAN57ZGCvv57V2Y+J3D7R2twwI6904znockdK+OM30nEZoVYGMxSiI6saEZmAC6QAFXUANydiKtk2PFIwgWa2nA+ISRNGTgbDKMR19qaZclc2XD+I3AMX2cRK40kyddJH4cbj8t6t/lm2lit4452DOihSwzvp2z1+VcfljmcSyNbzKY7iM4ZGAB9iMbMp8mHqM+8sq8J9Rnlvp9UrANZro5lKUoFKUoFKUoFKUoFYNMVmgivMfM1xbE6LGWVQCS4K4wOp8OSPXfFQa47aJNtNrHg9NUx+nRauFlzXNj5ftlZmWCMM5yxCLkn16VNl+Kln1VVpzlxDi0yW9uy2YCmSeVMsVQbDBfHU46evXauE9il73rXXEXjeOVlihlcsygHAc6/Xr4an/EOR5orr7RZGMLpw8L6gko66Wx033B3wfKubd8IcPqfgqE+fdyRN9RqAyPpXO7dZpWEXD0M8sbXMYWPV4lDMzlcbKoySWNTbkrs4+0w97c94us+BDlcAZwSNic+/p713rPiN3ERo4M46eJTENvLbArtpxXicgIisFjP45p0A/wClFJPy2rOy1CuaeTYbF4ZHJa3aURyqTkDX8D77kZG6/WprxblG1mtJCsao+kskgwhQqPCc+SjGfpmuLd8h3984a+uY1VTqWONTs2AM5OR5Dyrpjs+llULc30siDbuwAFx5gkYyD/8AuaqRNymkJh7VL2NYkEUTExqcsWLOcbnAO1Sjk3tLaZzHeKkbM6rEEV8sTsVxv5+fvU6teBQIip3SNpGnJRScem4rbt+HxR/BGif6VUfsKqSpuUrYU5rNMUq0FKUoPK4zpOkZbGw96pPmvm3ilvOUeRY8ltOlcagDjOGJ6ZG4A+VXgRXw0IPUA/MCps2qXSh+TuabmC8mu7iGaZZ1SOVkjYkFSe7xsFOelSTtGsJLkW1+kTvCkY7yJgVkjBbLEqd/Y+mAatYJWStZxOXaP8F5lsXjBhnhCnfSXAYE7kEMc59a9ZZbFZvtLSW6zaO770ugbRnOnOdxmvjifJdjcMXlto2Y9Wxgn5461rw9n/Dl+G1j/LP71vZ0j3OM3Dltrx4JrcTz6GYiVdTMhXSR4tsEA7ehNduftC4ei5+1RsQB01Eb7ZyBjGa6kHK1mgKrbRYY5IKKQT9axZ8p2URzHawKc5z3a9frTVOlO8yX8l9dtPw2K4cIgBmVHUtjckYGeu2D+EbVzvsPGmOccQO/4penpu1fopIwBgAAegGK+sVnFvNXnZr/AGjGTHdQyCIqCJJWXWDvnoSxJ/zY6CrCJrOKzVSaTbspSlawpSlApSlApSlApSlArGKUoGK+XjB60pQBHWdNKVmhkCmKUrRmlKUClKUClKUClKUClKUClKUClKUClKUClKUClKUClKU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39549" y="3501008"/>
            <a:ext cx="3374504" cy="2563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89723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7030A0"/>
                </a:solidFill>
              </a:rPr>
              <a:t>Practice</a:t>
            </a:r>
            <a:endParaRPr lang="en-GB" dirty="0">
              <a:solidFill>
                <a:srgbClr val="7030A0"/>
              </a:solidFill>
            </a:endParaRPr>
          </a:p>
        </p:txBody>
      </p:sp>
      <p:sp>
        <p:nvSpPr>
          <p:cNvPr id="3" name="Content Placeholder 2"/>
          <p:cNvSpPr>
            <a:spLocks noGrp="1"/>
          </p:cNvSpPr>
          <p:nvPr>
            <p:ph idx="1"/>
          </p:nvPr>
        </p:nvSpPr>
        <p:spPr/>
        <p:txBody>
          <a:bodyPr>
            <a:normAutofit/>
          </a:bodyPr>
          <a:lstStyle/>
          <a:p>
            <a:r>
              <a:rPr lang="en-US" dirty="0" smtClean="0">
                <a:solidFill>
                  <a:srgbClr val="7030A0"/>
                </a:solidFill>
              </a:rPr>
              <a:t>Watch/follow the story</a:t>
            </a:r>
            <a:r>
              <a:rPr lang="en-US" dirty="0" smtClean="0">
                <a:solidFill>
                  <a:srgbClr val="7030A0"/>
                </a:solidFill>
              </a:rPr>
              <a:t>, and complete Freytag’s Pyramid</a:t>
            </a:r>
            <a:r>
              <a:rPr lang="en-US" dirty="0" smtClean="0">
                <a:solidFill>
                  <a:srgbClr val="7030A0"/>
                </a:solidFill>
              </a:rPr>
              <a:t>.</a:t>
            </a:r>
          </a:p>
          <a:p>
            <a:endParaRPr lang="en-US" dirty="0">
              <a:solidFill>
                <a:srgbClr val="7030A0"/>
              </a:solidFill>
            </a:endParaRPr>
          </a:p>
          <a:p>
            <a:r>
              <a:rPr lang="en-US" dirty="0" smtClean="0">
                <a:solidFill>
                  <a:srgbClr val="7030A0"/>
                </a:solidFill>
                <a:hlinkClick r:id="rId3"/>
              </a:rPr>
              <a:t>Goldilocks and the Three Bears</a:t>
            </a:r>
            <a:endParaRPr lang="en-US" dirty="0" smtClean="0">
              <a:solidFill>
                <a:srgbClr val="7030A0"/>
              </a:solidFill>
            </a:endParaRPr>
          </a:p>
          <a:p>
            <a:pPr lvl="2"/>
            <a:endParaRPr lang="en-US" dirty="0">
              <a:solidFill>
                <a:srgbClr val="7030A0"/>
              </a:solidFill>
            </a:endParaRPr>
          </a:p>
          <a:p>
            <a:pPr lvl="2"/>
            <a:endParaRPr lang="en-US" dirty="0">
              <a:solidFill>
                <a:srgbClr val="7030A0"/>
              </a:solidFill>
            </a:endParaRPr>
          </a:p>
          <a:p>
            <a:pPr marL="457200" lvl="1" indent="0">
              <a:buNone/>
            </a:pPr>
            <a:endParaRPr lang="en-US" dirty="0" smtClean="0">
              <a:solidFill>
                <a:srgbClr val="7030A0"/>
              </a:solidFill>
            </a:endParaRPr>
          </a:p>
          <a:p>
            <a:pPr marL="0" indent="0">
              <a:buNone/>
            </a:pPr>
            <a:endParaRPr lang="en-US" dirty="0" smtClean="0">
              <a:solidFill>
                <a:srgbClr val="7030A0"/>
              </a:solidFill>
            </a:endParaRPr>
          </a:p>
          <a:p>
            <a:endParaRPr lang="en-GB" dirty="0">
              <a:solidFill>
                <a:srgbClr val="7030A0"/>
              </a:solidFill>
            </a:endParaRPr>
          </a:p>
        </p:txBody>
      </p:sp>
      <p:sp>
        <p:nvSpPr>
          <p:cNvPr id="4" name="AutoShape 2" descr="data:image/jpeg;base64,/9j/4AAQSkZJRgABAQAAAQABAAD/2wCEAAkGBxQSEhQUEhQWFBUUFRcYFRYYFxcZGBYaFxgXGhcXIh8aHCggGBwlHh0dITEiJSksLi4uGB8zODMsNygtLisBCgoKDg0OGxAQGiwkHCQsLCwsLCwsLCwsLCwsLCwsLCwsLCwsLCwsLCwsKywsLCwsLCwsLCwsLCw3LCwsKywsLP/AABEIALgBEQMBIgACEQEDEQH/xAAcAAEAAgMBAQEAAAAAAAAAAAAABgcBBAUDAgj/xAA/EAACAQMCAwYDBgMHAwUAAAABAgMABBESIQUGMQcTIkFRYTJxgRRCUpGhsSPB8BUkM2JygtGSouFEU3PS8f/EABgBAQEBAQEAAAAAAAAAAAAAAAACAQME/8QAHhEBAQACAwEBAQEAAAAAAAAAAAECERIhMUFRAzL/2gAMAwEAAhEDEQA/ALwpSlApSlApSlApSlAzSudx3jEVpA88xwiDJ9T6ADzJOwFevCuIJcQxzRnKSKGU+xrNjczSubxnjMdrFJLKcJGpZsDJwPIDzJ6AV48r8eW+t0uI1Ko+oYbGoFWx5ZHv1puN07FKwDWa1hSlKBSlKBSlKBSlKBSsE1qycThVxG0sYduiF11H5DOTQbdM1qXXEEjzqYDAyfYe/p9ajN32g24OmJJJjnGVUBdvdiM/SstjdVMaVCW55fSW+xz4A3+AeeOmrNDz+qn+LA8IzuXBx+YBX9azlG8am1K5nDuNRTAaWHi+HcEN8iNj9DXSBrZdps0zSlK0KUpQKUpQKUpQKUpQKUpQYzWCaiHPHFp7WW0kRlEDTLHMCPKQ4Bzn6flXU5u4utpbSTOdlxgepOwX6n96m5N4q67S7l7+4WxiYaUV55DjOnQp0beeT+9Sjsp4kDwiBmIAjDJvtgKTj9K8ez7l4pBJdXAPf3R1tkbpH9xfbbfHyqv+F293Mh4PArR4nka4cgjRFr8B+TDf3298R26dV0OYOJNxaWSONmWytUeaeT8ZVSQgJG+4H7+Qqy+R7EWnDrWM4DCJWfGN2YamP5muFzHy+lnwm4trVCf4BU4GWfUQHc43ZiM7fQVwrGC840cMGtbFSB6GTAwVx97b/aPc0m4y6sTGfniN5TBZo13MOojIEaf6pDsB8s+dSWxL6F73Trx4tOQufbO+Ki39tcL4SncCSOEr1jXLSE+rYBJY+prTPadFLhbO2uLpz5KmkD5k9BVy69Tr8T7NK0OC3MskYaaEwOc5j1q+PQ5XbpW/VJKUpQKUpQKUrxuydDaTg6WwfQ4OKCLdovHxb2jMjIW1fCWG+AxxjqRqCgj3qB3HBrOGw/vPjvLgFy4PjMnVSNwoxt18IHptWnw27spOFyvfKJ7lnlDMwHfMxP8ADCsfhAzsB0BO2KjPLXCZuJXUUTuWwBqY/cjTGo+mfL3Jrlbt0k0trlblFpoYpOITNPlQVjDfw8+RJH+M2PvH0qb2vD4o/gRR5dB5dB7VAOZ+JRTXHC7a1kUoLt2YrugFshyvo2CcbbAj2rW7YuYNVpbpauG7+cYljfYd0QQAwOx1FR+dVNRndWkVFeckCEYZQR7gVV3Ztz1KS9nelmuIy/dlsamKZzEx/EMYB8/36HKPact3MYJou4dv8M5ypJ6Kc7hv0NOUZqpFNy4iEyWTC3k6kDxRSEdNaHb/AHLhvetjgfHe+1JIvdTR7SRE9PRgfvIfI/nvVc8g87zi6a1vXLF3ZVdgMpIGYFfdCRgemPeotxjjN9DeuXmczJIwAOAo3OAo8kK9B5jGam1Ux36/RQas1X3ZzzkbpGSU/wARcZzgbH/g16cb54uIxJPb2gls4NfeTNJpMgRgrmMYOQDnGfi0nG25uZJuOk+pWvZXQljSRc6XVWGeuGGRWxVJKUpQKUpQKUpQKwazWnxayE8MkRZkEiFSyHDDIxkHyNBGO1m2MnDJ8DddLe4CsDn6dfpXM4fYrxq0szLI4SIkTIuPHJHpUZPptnHo1c3lVJYGeF5JL6xndoC/jd7eQeEqynJRT0JG3Q7VOeV+VYLAOLfWA5BYNI7jI2BAYkA42yOuB6Vz9q/I7oG1eccCg5AGcYzgZwOgz6V6is10Q8zECc19aa+qUHJHLlrraQ28TSO2p3ZQzMfcnf0HyAqP80X11YnvreCJrVdPeKow6j7zeEDbyzvjrU1NVvfdqFo0slvLFKITmMyFSAQcqW04zo9+vnipuoqbTrgvE47mFZojlHG3sfMH3BrfqpOyjiBgu7ixDiWFsywupyuPMg+hBH1U+9W0K2XbMpqs0pStYUpSgV8vX1Xy1B+fOb+X5rnickNvEgcln2OhT/nJG3TboOvU7V0eHWPEeERyN9lBMoYmSEmUrpB0gjYhcn3qYdn8QnvL+76qZO6jPqF6n5bD8zW9yvzul7ez26IVWIHQ2d30nS5wNgM9PUVyddq3suF8RV+GBYFg0iaOJpBq1NMheRpAM6cgEiopxTl+4txOsgI7iRRKgJ2D57uYDG6HBGr1AzV5cR53iTicdh3JckrqkyMIzKSMDHUDG+3xVLpLNGJLIrEqVJKgkqdypz1HtWyM5aUjzFwKa5hh4jbK5lEad6qrhsqAFlA6sRjc9dh6VBprqVZxIy6JQQ2CCPEDkNg+uM+nWv1YIwMAY26e3tVTdtfBlEcU4U5D6Mj8LAnSfcMNv9RFZcdNmW6rfivFGmuXuNOlndZMDbB26f7hn8617qV5JWkkOqR2ZmbPxNufP0PT0G1azkjb36/sPl/zXpNcHYjOd/oT+1YtLeX+Wpbq1SazLJcrI0crhyBgk9fIjSQQKs3mXl+4PC4bK0WMbQxSjUQojGO8wcZI236EgnzrjdjbRJYk5PeySP3gJPVCAox5YXFWHc3mIneICRlViEU5ywBwu3Qk7VWLnltCOaVuLC3SUXztP3saRQ6YxFLqYDuhHpyMLnfVtjrVhREkDIwcbj09qr7kO1W6la7vGaS9Qle5dSq2gJ+FFPrt4/ParDFVEUpWaVumbKUpWhSlKBWve3AjUswYgdQqs5/JQSfoK2KUFYycUMXFY5bOOZo7rCXaGCZAGBAWbxqADjYn23qy84FQvnS+4qpf7BDH3aDJkch3fbcIm2/z9Nq6/JHFPtNnFKZu+LDxsVVCrA+JCq9Cp2x7VMVXnxjmsQzGCK3nupVUO6xKuEVs4JZ2ABODgda7PC7wzRrIY3iLDeOQAOu+MHBI/I1pcX4XNKQYLprZh8RWKJw/pq1qScexHWujZxsqKHbW4GGfTp1H1xk4rWPelKVrGDXhc2yOCHRXB6hgCP1r3NUxzzeXT8XEUcrqI+57pAxVdTY8h1yT51OXjZNvDjnD/wCzuMQ/YFCGRFxGxJjYuzAjPVQR+R8quXh07vGrSRmJiPEhIJU+mV2NV1zjCi8Z4eZWRVEbO7uwUYiPvsMk1ZFrdJIoaNldT0ZSCD9RWY9VWV6e9KUq0FKUoFeF6+lHPorH8ga968rpcow9VI/SsvhFO8LubgWVra2z91Je3U+XHxd2pwcenQk+eB71KeBdmMFrIs0U86yDGWVlAbfJBGDlT5g1xeV+GLdWzx6zby2F3KYZhuVLEnBVjgqRjbO9OJSPIe6vuLw92p8UcOmJ39VYliQPb51z5T666t8bsnIk5419sLIYNQk6+PUE0hcY6Agb56VZNV/cdotlAuhJA+gaQIwzgYHr0/WuVF2uJqAeNkU9GYf/AFzSZaZcbVrEVDe1qDXwyb1Vo2HtiRd/1rs8v8fjukDIQQemDkVt8a4eLiCWFjgSIVJxnGfPFXvcT5e35Y0ZGxHkevpvX1FCzlEVWaRyFRR5s3Qe3lU45k7OWsrd5ZLlCBkIqo2WJxuSTtgeWDW52c8MS2in4ncgMsCsIPPLdCV9SSQgPua5uu+tuZx6IcMUQRPrunTVdSKWGjVjEY3+I469QPTIqc8qcuXVgiy2axS99Gn2iGRjF/EGT3isFYdDjBG+Ac1V1qXu7vU5BeeYMwG+SSAF+QBx8hX6Wt4gowPb9ABW4xOd6Rzlvg9wtzcXV0YxJOiII4yzKipnALMBqO/XAqUClK6RyKUpWhSlKBSlKBSlKCHdoXNElosMNsoe6uX0xA9FAI1OfbcD61wbTle/4ast1BMLmSSTvbq2WJVEvXVoI3Dbk++K6HPkQi4hw68kB7mIyRyt5IX0mNj6LqGM+4qdRTKwBUhgehBBB+oqfqvI+LC5WWNJFzpdQwzscMM7+hrYr5B8q+qpJXyWx1r5mkCgk+QqEx3F1xIs1vItvbKxVZSpZ5SDuUU7aB+I9fIY3qbk2ROc1oycHgaZZzEhmUaVkI8QAzj9z+dRObhnFbYhoZ4btRjVE6d05HnhgSpPzxXS4TzvbSt3Uuq2nGzQTDQ4PtnZx7g4pv8ATX46l3wa2km72WJHkMegM41YUEnAB2Xc5JGCdvQVE+TbYQcTvIbc5ttCuygkokjHoPIE+nzrw4r33FbyS3hnaK0gXDSRj45TsVz0YD9wamXLnAIrKLu4Qdzl2Y5Z2/ET5+nsBis9rfI6orNBSrSUpSgV8tX1WGoKL4VOV4lxC0LlIrqSSPI6o48SN7fEd/celQO7sGhkeOUHvEYrICPCGB/7sjB985q4u0Ds9eWV7y0lEcmzupGxZB8YYbq2API9KjEdqeJwxOcRXwiDASDSLqLHhcH8Xv5Zx0rjeneXaE3DLjJHzY7AfIA4/OvB1lIfwyFUA1eB8AHpnbCg+9b87lHIICSxMDpk3wyMDggddx64I86sC37VIdBE1m+t95VQoY5DpC5yTnG3mD0xWFR3sm4w8F7HFnMdxlSvkGxlWHv/ACq/by7WKNpJG0oilmJ8gK/PnB7iKTi8MlvEYYzcRFYxvpAXxAAHGCcn5VYnNTNxW7HDoXIghxJeyD1+5CD5k+fpj2FVLpGUcG35Zm448948sltC7YtV6q2nwmQrnB6Yz1O/kBWnztYcQhs4bSaFTb25B763DFX0jCa1G6YySSRgkA7VddtbrGiogCqgCqB0AAwBWtxrikVrC807BI41yxP7D1J6Ae9VcU8lP9jvCEmujcFgRCPAufEzNnxY/CB5+9XeKr7s84KzzS8SdPs4uQRFbgBQIyQVkYDbW386sKtxMrulKUqklKUoFKUoFKUoFKUoPG5t1dSrqGVhgqRkEHqCKh0/ZvBr1QXF1ag9Uil8JHsHBx9Km9KzUbtW14snCL6F+9kls7tlhl71y7Ryb6JMnoCTjA2/SrHBqNdo3DRccPuV06mEZdPUMu4IqF8O53lccIXUf40MhmPmzIQgGfmGz9PWp3putpF2k3ZkNvYqxX7W5EpU+IRLjUBj1JA+QNbPZdI5sgrkMsUssUTgACSONiFYAfvUZ7WgwurJgWVJ1e2Lr1XvXTXg+RKagD86sbgllFBDHFAAI41CoB6fzNZPW3/LfxWjxThEFwpSeJJVPUMoP69RW8KzXRDXsrRIlCRoqIuwVQAB9BWxSlApSlApSlApSlBz+Px6radQcEwyDPp4DvVSWE8Fxy9HJceGW1QxoynS6sv+GBj8SFPnqq6JVBBB6EEH5GvzPzNA9q8liSyhZSXH3XiTLW7/ADCnT6YC+lRnF4PS14880Om7g+0RgqglG0qsxwFDfeJ9D12r7fhNmraHmuYX2JjeAllB3Hw1NeA8qtccJgELrDOJluVLDIJUnSDjcbb58sCvWPka/wC/+2yz23fnZ00nuygXGNQHp7fWubptDlubSxzLaySTXWNEIKFApPV9x4j6LtvgdDVwci8DFlbBSC00h7yd26vI+7e5x0+lVNygpveMRd66yrEWbIXCN3WcEDzGrBB88A1+gFWqxic68bmZY0Z5WCqoLMxOFUDqT7VX9hbnjc4uJgRw+B/7tCf/AFLDrM4/D6D/AM1tc3BuI3icOjP93jxJfMCR5gpDkeZ2OPcVOLK0SJFjjUIiABVAwABVe1z8eyLjYeVfVKVbClKUClKUClKUClKUClKUCsMa8rq4WNGd2CqgLMxOAAOpPtVdczcx311CG4dEyQNn+LkCeVB96NDnQh6azv6Aday3TZNtvnbnO31NYoslzJICsiwSKrxn7oySPFnG2f8AiqntGk7qGOJQz2c7yKC6x3Ch8GSNkfAkBIG6b/5asblngPDeI2ZihjME0R8TZzNG5ydWo7uCc9eu/QitaHl4Th+H34X7ZCjPaXWP8WPoM/j0nYg52I8965rnT0PMScWjFhLa3Mcj/DLoUrAyglZT484B9uh3qTckcuz2rSG6uBO2yxhcgKnmxU9GbA9fh69agHIVxcPPi3gtFe3DrNKVkTxDKaCysQzdSSBvt0qQ86Wd7bFeKQTh3RVS4jRMRvEGJGBkk4JO5O2cjG4KUqzhWa5PLPHY723SeLo43U9VYdVPuK61dXMpSlApSlApSlApSlBhq/N3aHctc8QvG66D3KYx0U6QPzz+dfoy8mCIznoqlj9BmvzJaXAl7xmB8cjPj1z0H77+Qrnm6fziYcL5vhjiRJROmAoJMTYGB6qTmvbm7mpZ7XurWclpXCEhjsp3bIIyox51zeHsDGoByASuT978RHooxj6V5z2iKTpUe5wAd8ZGR0HT865ure7KrVYuJKBv/dGwfXdd8H1/arlv7zuoZJD0RGb/AKQT/KqMM8lncQXaAsqalk23Kt8Q/wCPLbFTnnnmyFuGSmF9RmjCrpxtrKgk5/1dOvX0rZUZY9uh2SqGsu/J1S3EjySsc5Zs4PXqBjapuKiHZYgHDLX3TJ/M1LxXTFzy9ZpSlWkpSlApSlApSlApSlArBNZrBoK55z5qmluv7MsVDSsMTO2NKArkqMgjZTkkjzAGSdtPlmFuCSLFctrt5vCkxBAgf8ByfDG3lnofnt8878lXMV4OI8O3fOuWPO+oADUo+8GXOV9tqkvA+MW/FrZ4pVAkA0zwts0beoB3x6Gudna/jmc28PFjdQ8SgyqGRUu1UeFkk27w46bkEn/KDXI7RVl4jdJBw8Ay2quZp9WhIxKBmLV+IgAkDyxWeMXNzw+1ksZiXgfEcV2VL9xE2xEi5yxUfCRt69N9+z7NIJII1F5M8RBJ0MuiQnB1eY9euTv12rNN89RNOW+H2gCcR4gsgXY20BYgnqcqmW6+ZFTDhvN9qkAgseH3c0IBUKkBVMNnI1Ocb75zW7Dw7hHC+vdK438R7yU/Tc/oK1LrtXtxtbwTz/6UwNvzP6Vvhe3J7MhJZX89pJG8MdwvfQxuVLKASAMqSpOMj/YKtkVTXGOY5Z1i4mYGgazuVjKMH8UUgOd2UZOdthtkVcUEgYBhuGAIPselbjU5PSlKVaSlKUClKUClKUHA59uu74fdN6RMPz2/nX5w4U3hIHxE4Hnjfr8v69avvtYuNPDZwTjUAOvqR+dUXZRgKuOpyd9sDOM/15CuWV7dsJ07v2sIioq507Z67/z3/nX2kms7np8RPtuT/XnXhIo1YU6cdf68j/ya347cIvTr5eZ/4HvUOjc79sIqgEZO3zx77geZ9q0LzhkaxSSFQNKuUOSQDvq0gnAAz1ArowRNjxEbjf5eS/X8/WvHjAIgkPw+AjHXywfkKxi0uz5McOtAP/YT9Rk1JaifZtcB+H23tEo/LNSyu2Hjhl6UpSrSUpSgUpSgUpSgUpSgUpSgxiuFxvleG4YSgtDcL8FxEdMi58jth1/ysCK71fDVlFe8nc0zXs09pcQpPHHqSS4UBUO5GlkJPXHVdvYbVs3XIehwtpdzWls7apoUc/EB4e7J3jz5gHGwqM8hcSFhacSXA+127zO0bH4tHwH5EbZqSc5X0V9waW4jIYdw0ibkFWA6bbhlPkajfS9d9I7e2PDOG8QVZMSo0JZ1fXPIJdY0EdWJYaiQ2fhyMVKoOcl0gW3D7ph5YhWNf1P8q4/L3N/CLG2iGqOOVlDSIitJIZCACTpBOo+5rpSdpKsQLayvbjPQrCVH/dWwrV5suru+tJYDw+WNWUEMZEyChDDw436dM12Oy7i32jh8JJy0Y7tvmmB+2K1xzLxGT/D4Uy//ADTxr+2a53ZZDLBPfW86CN9aS6FOpVEmojB8x5fSn0+LHpWBWatBSlKBSlKBWGNZrj818XFpazT+aL4R6sdlH5n9KCqe1bmYXE4tYjlYD48dHlOwXI6hBkn3PtUMC4Ax19fvMfI46AV8Rs2os5GtyWZts5c5P1/81tMPIYB2UDbb6+Z6n2rhXok1HUsWHVs7Y36Z9T/X863wx6n7wyPPP/iuPHIAMKMjzJHU52x7f15Vsw3h6Nn3IGB6ent5elYp11mXH0O5/rc+Z/Kvl5RJnO2QR7bgjbPXz/WtKOcSL0wvQ42Jx/wBXTt7UbeunbHRV8yfc+XsB61gk3ZLxEND3B2ktzoZfbqrD6bfMVYtU1aXgtLqK6UjSdMU/lqQ7B/fScfrVxKciuv83H+k7fdKUro5lKUoFKUoFKUoFKUoFKUoFYIrNKCs+1PlVNEl7AXScI2vQQBIug51Aj0GDXBHJU1spiW8iSzuUU3GtsMnQvpBOnJ6avT86tHmrgovLaSAu0esY1L19x6EEbYr848f4bPFOYLnUSgwpb7yr0IPn5b9a5ZeuuHcXGOceD2aqkZRymB/BiLnIGM5A6n1zWR2q25BIgucfd/hgavzbaqds7ogHIxjGTjHTG/tjat1ZshjkDAGST5dPoM1m1cIsaXtaJB0WT7Zz3kiJsPPwhvOt/s94jJfXU180SRK8EceA7OxKO5zkooGMkYGfnVWLcIFG5z7+fXp6DrvU97JOa7aOIWjygSNM5jXquG3A1eRO+xNbL2zLHU6WwKzXyrZ6VkGurizSlKBSlKBXD5v4B9utmgL93qZG1AZI0EEeftXbNYJpRQ3GORL+LWzQpMqkkOkwBwPMqwG+PLy96iloWkYgRzOdOsKi6vAcEnbcjB61dHOHGrmW5/s6wRGcxa7iRwSsUb+EDAIyxGT+VQ/jXApuDul4LuJ5SoiEJh094ud1XSdsADf6ZrjY7TJDZLwadGHRumChzj5dR74FYXiyDbOABkkhgCd/XpU/toeM8QBYdzbKRpy0QLAEbjJywJBGenWolw3g13a8SZO7imlgViU6oyuo8QB8vFWaVtoPeBNJYkA4IyjAN57ZGCvv57V2Y+J3D7R2twwI6904znockdK+OM30nEZoVYGMxSiI6saEZmAC6QAFXUANydiKtk2PFIwgWa2nA+ISRNGTgbDKMR19qaZclc2XD+I3AMX2cRK40kyddJH4cbj8t6t/lm2lit4452DOihSwzvp2z1+VcfljmcSyNbzKY7iM4ZGAB9iMbMp8mHqM+8sq8J9Rnlvp9UrANZro5lKUoFKUoFKUoFKUoFYNMVmgivMfM1xbE6LGWVQCS4K4wOp8OSPXfFQa47aJNtNrHg9NUx+nRauFlzXNj5ftlZmWCMM5yxCLkn16VNl+Kln1VVpzlxDi0yW9uy2YCmSeVMsVQbDBfHU46evXauE9il73rXXEXjeOVlihlcsygHAc6/Xr4an/EOR5orr7RZGMLpw8L6gko66Wx033B3wfKubd8IcPqfgqE+fdyRN9RqAyPpXO7dZpWEXD0M8sbXMYWPV4lDMzlcbKoySWNTbkrs4+0w97c94us+BDlcAZwSNic+/p713rPiN3ERo4M46eJTENvLbArtpxXicgIisFjP45p0A/wClFJPy2rOy1CuaeTYbF4ZHJa3aURyqTkDX8D77kZG6/WprxblG1mtJCsao+kskgwhQqPCc+SjGfpmuLd8h3984a+uY1VTqWONTs2AM5OR5Dyrpjs+llULc30siDbuwAFx5gkYyD/8AuaqRNymkJh7VL2NYkEUTExqcsWLOcbnAO1Sjk3tLaZzHeKkbM6rEEV8sTsVxv5+fvU6teBQIip3SNpGnJRScem4rbt+HxR/BGif6VUfsKqSpuUrYU5rNMUq0FKUoPK4zpOkZbGw96pPmvm3ilvOUeRY8ltOlcagDjOGJ6ZG4A+VXgRXw0IPUA/MCps2qXSh+TuabmC8mu7iGaZZ1SOVkjYkFSe7xsFOelSTtGsJLkW1+kTvCkY7yJgVkjBbLEqd/Y+mAatYJWStZxOXaP8F5lsXjBhnhCnfSXAYE7kEMc59a9ZZbFZvtLSW6zaO770ugbRnOnOdxmvjifJdjcMXlto2Y9Wxgn5461rw9n/Dl+G1j/LP71vZ0j3OM3Dltrx4JrcTz6GYiVdTMhXSR4tsEA7ehNduftC4ei5+1RsQB01Eb7ZyBjGa6kHK1mgKrbRYY5IKKQT9axZ8p2URzHawKc5z3a9frTVOlO8yX8l9dtPw2K4cIgBmVHUtjckYGeu2D+EbVzvsPGmOccQO/4penpu1fopIwBgAAegGK+sVnFvNXnZr/AGjGTHdQyCIqCJJWXWDvnoSxJ/zY6CrCJrOKzVSaTbspSlawpSlApSlApSlApSlArGKUoGK+XjB60pQBHWdNKVmhkCmKUrRmlKUClKUClKUClKUClKUClKUClKUClKUClKUClKUClKU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323409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7030A0"/>
                </a:solidFill>
              </a:rPr>
              <a:t>Journal for “Know” Column</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solidFill>
                  <a:srgbClr val="7030A0"/>
                </a:solidFill>
              </a:rPr>
              <a:t>What do you know about short stories?</a:t>
            </a:r>
          </a:p>
          <a:p>
            <a:r>
              <a:rPr lang="en-US" dirty="0" smtClean="0">
                <a:solidFill>
                  <a:srgbClr val="7030A0"/>
                </a:solidFill>
              </a:rPr>
              <a:t>If nothing, what do you think a short story is?</a:t>
            </a:r>
          </a:p>
        </p:txBody>
      </p:sp>
      <p:cxnSp>
        <p:nvCxnSpPr>
          <p:cNvPr id="5" name="Straight Connector 4"/>
          <p:cNvCxnSpPr/>
          <p:nvPr/>
        </p:nvCxnSpPr>
        <p:spPr>
          <a:xfrm>
            <a:off x="4355976" y="3645024"/>
            <a:ext cx="0" cy="266429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627784" y="3501008"/>
            <a:ext cx="1872208" cy="369332"/>
          </a:xfrm>
          <a:prstGeom prst="rect">
            <a:avLst/>
          </a:prstGeom>
          <a:noFill/>
        </p:spPr>
        <p:txBody>
          <a:bodyPr wrap="square" rtlCol="0">
            <a:spAutoFit/>
          </a:bodyPr>
          <a:lstStyle/>
          <a:p>
            <a:pPr algn="ctr"/>
            <a:r>
              <a:rPr lang="en-US" dirty="0" smtClean="0">
                <a:solidFill>
                  <a:srgbClr val="7030A0"/>
                </a:solidFill>
              </a:rPr>
              <a:t>Know</a:t>
            </a:r>
            <a:endParaRPr lang="en-US" dirty="0">
              <a:solidFill>
                <a:srgbClr val="7030A0"/>
              </a:solidFill>
            </a:endParaRPr>
          </a:p>
        </p:txBody>
      </p:sp>
      <p:cxnSp>
        <p:nvCxnSpPr>
          <p:cNvPr id="8" name="Straight Arrow Connector 7"/>
          <p:cNvCxnSpPr/>
          <p:nvPr/>
        </p:nvCxnSpPr>
        <p:spPr>
          <a:xfrm>
            <a:off x="1835696" y="2780928"/>
            <a:ext cx="1080120" cy="136815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143000"/>
          </a:xfrm>
        </p:spPr>
        <p:txBody>
          <a:bodyPr>
            <a:normAutofit fontScale="90000"/>
          </a:bodyPr>
          <a:lstStyle/>
          <a:p>
            <a:r>
              <a:rPr lang="en-US" dirty="0" smtClean="0">
                <a:solidFill>
                  <a:srgbClr val="7030A0"/>
                </a:solidFill>
              </a:rPr>
              <a:t>In the “Should Know” Column..</a:t>
            </a:r>
            <a:endParaRPr lang="en-US" dirty="0">
              <a:solidFill>
                <a:srgbClr val="7030A0"/>
              </a:solidFill>
            </a:endParaRPr>
          </a:p>
        </p:txBody>
      </p:sp>
      <p:sp>
        <p:nvSpPr>
          <p:cNvPr id="3" name="Content Placeholder 2"/>
          <p:cNvSpPr>
            <a:spLocks noGrp="1"/>
          </p:cNvSpPr>
          <p:nvPr>
            <p:ph idx="1"/>
          </p:nvPr>
        </p:nvSpPr>
        <p:spPr>
          <a:xfrm>
            <a:off x="457200" y="1600200"/>
            <a:ext cx="8229600" cy="4997152"/>
          </a:xfrm>
        </p:spPr>
        <p:txBody>
          <a:bodyPr>
            <a:normAutofit fontScale="70000" lnSpcReduction="20000"/>
          </a:bodyPr>
          <a:lstStyle/>
          <a:p>
            <a:r>
              <a:rPr lang="en-US" dirty="0" smtClean="0">
                <a:solidFill>
                  <a:srgbClr val="7030A0"/>
                </a:solidFill>
              </a:rPr>
              <a:t>Write down the following words/phrases, leaving space underneath:</a:t>
            </a:r>
          </a:p>
          <a:p>
            <a:pPr lvl="1"/>
            <a:r>
              <a:rPr lang="en-US" dirty="0" smtClean="0">
                <a:solidFill>
                  <a:srgbClr val="7030A0"/>
                </a:solidFill>
              </a:rPr>
              <a:t>What is a short story?</a:t>
            </a:r>
          </a:p>
          <a:p>
            <a:pPr lvl="1"/>
            <a:r>
              <a:rPr lang="en-US" dirty="0" smtClean="0">
                <a:solidFill>
                  <a:srgbClr val="7030A0"/>
                </a:solidFill>
              </a:rPr>
              <a:t>Freytag’s Pyramid </a:t>
            </a:r>
          </a:p>
          <a:p>
            <a:pPr lvl="1"/>
            <a:r>
              <a:rPr lang="en-US" dirty="0" smtClean="0">
                <a:solidFill>
                  <a:srgbClr val="7030A0"/>
                </a:solidFill>
              </a:rPr>
              <a:t>Exposition/Basic Situation</a:t>
            </a:r>
          </a:p>
          <a:p>
            <a:pPr lvl="1"/>
            <a:r>
              <a:rPr lang="en-US" dirty="0" smtClean="0">
                <a:solidFill>
                  <a:srgbClr val="7030A0"/>
                </a:solidFill>
              </a:rPr>
              <a:t>Rising Action/Complications</a:t>
            </a:r>
          </a:p>
          <a:p>
            <a:pPr lvl="1"/>
            <a:r>
              <a:rPr lang="en-US" dirty="0" smtClean="0">
                <a:solidFill>
                  <a:srgbClr val="7030A0"/>
                </a:solidFill>
              </a:rPr>
              <a:t>Climax </a:t>
            </a:r>
          </a:p>
          <a:p>
            <a:pPr lvl="1"/>
            <a:r>
              <a:rPr lang="en-US" dirty="0" smtClean="0">
                <a:solidFill>
                  <a:srgbClr val="7030A0"/>
                </a:solidFill>
              </a:rPr>
              <a:t>Falling Action </a:t>
            </a:r>
          </a:p>
          <a:p>
            <a:pPr lvl="1"/>
            <a:r>
              <a:rPr lang="en-US" dirty="0" smtClean="0">
                <a:solidFill>
                  <a:srgbClr val="7030A0"/>
                </a:solidFill>
              </a:rPr>
              <a:t>Resolution</a:t>
            </a:r>
          </a:p>
          <a:p>
            <a:pPr lvl="1"/>
            <a:r>
              <a:rPr lang="en-US" dirty="0" smtClean="0">
                <a:solidFill>
                  <a:srgbClr val="7030A0"/>
                </a:solidFill>
              </a:rPr>
              <a:t>Setting </a:t>
            </a:r>
          </a:p>
          <a:p>
            <a:pPr lvl="1"/>
            <a:r>
              <a:rPr lang="en-US" dirty="0" smtClean="0">
                <a:solidFill>
                  <a:srgbClr val="7030A0"/>
                </a:solidFill>
              </a:rPr>
              <a:t>Characters </a:t>
            </a:r>
          </a:p>
          <a:p>
            <a:pPr lvl="1"/>
            <a:r>
              <a:rPr lang="en-US" dirty="0" smtClean="0">
                <a:solidFill>
                  <a:srgbClr val="7030A0"/>
                </a:solidFill>
              </a:rPr>
              <a:t>Point of View </a:t>
            </a:r>
          </a:p>
          <a:p>
            <a:pPr lvl="1"/>
            <a:r>
              <a:rPr lang="en-US" dirty="0" smtClean="0">
                <a:solidFill>
                  <a:srgbClr val="7030A0"/>
                </a:solidFill>
              </a:rPr>
              <a:t>Plot </a:t>
            </a:r>
          </a:p>
          <a:p>
            <a:pPr lvl="1"/>
            <a:r>
              <a:rPr lang="en-US" dirty="0" smtClean="0">
                <a:solidFill>
                  <a:srgbClr val="7030A0"/>
                </a:solidFill>
              </a:rPr>
              <a:t>Theme </a:t>
            </a:r>
          </a:p>
          <a:p>
            <a:pPr lvl="1"/>
            <a:r>
              <a:rPr lang="en-US" dirty="0" smtClean="0">
                <a:solidFill>
                  <a:srgbClr val="7030A0"/>
                </a:solidFill>
              </a:rPr>
              <a:t>Tone </a:t>
            </a:r>
          </a:p>
          <a:p>
            <a:pPr lvl="1"/>
            <a:r>
              <a:rPr lang="en-US" dirty="0" smtClean="0">
                <a:solidFill>
                  <a:srgbClr val="7030A0"/>
                </a:solidFill>
              </a:rPr>
              <a:t>Mood</a:t>
            </a:r>
          </a:p>
          <a:p>
            <a:pPr lvl="1"/>
            <a:endParaRPr lang="en-US" dirty="0" smtClean="0">
              <a:solidFill>
                <a:srgbClr val="7030A0"/>
              </a:solidFill>
            </a:endParaRPr>
          </a:p>
          <a:p>
            <a:pPr lvl="1"/>
            <a:endParaRPr lang="en-US" dirty="0" smtClean="0">
              <a:solidFill>
                <a:srgbClr val="7030A0"/>
              </a:solidFill>
            </a:endParaRPr>
          </a:p>
          <a:p>
            <a:pPr lvl="1"/>
            <a:endParaRPr lang="en-US" dirty="0">
              <a:solidFill>
                <a:srgbClr val="7030A0"/>
              </a:solidFill>
            </a:endParaRPr>
          </a:p>
        </p:txBody>
      </p:sp>
      <p:sp>
        <p:nvSpPr>
          <p:cNvPr id="4" name="TextBox 3"/>
          <p:cNvSpPr txBox="1"/>
          <p:nvPr/>
        </p:nvSpPr>
        <p:spPr>
          <a:xfrm>
            <a:off x="5220072" y="2715885"/>
            <a:ext cx="3096344" cy="2585323"/>
          </a:xfrm>
          <a:prstGeom prst="rect">
            <a:avLst/>
          </a:prstGeom>
          <a:noFill/>
        </p:spPr>
        <p:txBody>
          <a:bodyPr wrap="square" rtlCol="0">
            <a:spAutoFit/>
          </a:bodyPr>
          <a:lstStyle/>
          <a:p>
            <a:r>
              <a:rPr lang="en-US" i="1" dirty="0" smtClean="0"/>
              <a:t>If you need overflow, you should carry over to the next left and right hand pages, so turn the page and continue your chart on the left and right hand pages. For the left page, you can write “see previous page” for the “Know” Column.</a:t>
            </a:r>
            <a:endParaRPr lang="en-US"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What is a short story?</a:t>
            </a:r>
            <a:endParaRPr lang="en-GB" dirty="0">
              <a:solidFill>
                <a:srgbClr val="7030A0"/>
              </a:solidFill>
            </a:endParaRPr>
          </a:p>
        </p:txBody>
      </p:sp>
      <p:sp>
        <p:nvSpPr>
          <p:cNvPr id="3" name="Content Placeholder 2"/>
          <p:cNvSpPr>
            <a:spLocks noGrp="1"/>
          </p:cNvSpPr>
          <p:nvPr>
            <p:ph idx="1"/>
          </p:nvPr>
        </p:nvSpPr>
        <p:spPr/>
        <p:txBody>
          <a:bodyPr/>
          <a:lstStyle/>
          <a:p>
            <a:r>
              <a:rPr lang="en-US" dirty="0" smtClean="0">
                <a:solidFill>
                  <a:srgbClr val="7030A0"/>
                </a:solidFill>
              </a:rPr>
              <a:t>Short, concentrated fictional </a:t>
            </a:r>
            <a:r>
              <a:rPr lang="en-US" b="1" dirty="0" smtClean="0">
                <a:solidFill>
                  <a:srgbClr val="7030A0"/>
                </a:solidFill>
                <a:latin typeface="+mj-lt"/>
              </a:rPr>
              <a:t>prose</a:t>
            </a:r>
            <a:r>
              <a:rPr lang="en-US" b="1" dirty="0" smtClean="0">
                <a:solidFill>
                  <a:srgbClr val="7030A0"/>
                </a:solidFill>
              </a:rPr>
              <a:t> </a:t>
            </a:r>
            <a:r>
              <a:rPr lang="en-US" dirty="0" smtClean="0">
                <a:solidFill>
                  <a:srgbClr val="7030A0"/>
                </a:solidFill>
              </a:rPr>
              <a:t>narrative</a:t>
            </a:r>
          </a:p>
          <a:p>
            <a:pPr lvl="0"/>
            <a:r>
              <a:rPr lang="en-US" dirty="0">
                <a:solidFill>
                  <a:srgbClr val="7030A0"/>
                </a:solidFill>
              </a:rPr>
              <a:t>Usually focuses on one main </a:t>
            </a:r>
            <a:r>
              <a:rPr lang="en-US" b="1" dirty="0" smtClean="0">
                <a:solidFill>
                  <a:srgbClr val="7030A0"/>
                </a:solidFill>
                <a:latin typeface="+mj-lt"/>
              </a:rPr>
              <a:t>plot,</a:t>
            </a:r>
            <a:r>
              <a:rPr lang="en-US" dirty="0" smtClean="0">
                <a:solidFill>
                  <a:srgbClr val="7030A0"/>
                </a:solidFill>
                <a:latin typeface="Cooper Black" panose="0208090404030B020404" pitchFamily="18" charset="0"/>
              </a:rPr>
              <a:t> </a:t>
            </a:r>
            <a:r>
              <a:rPr lang="en-US" dirty="0" smtClean="0">
                <a:solidFill>
                  <a:srgbClr val="7030A0"/>
                </a:solidFill>
              </a:rPr>
              <a:t>one main </a:t>
            </a:r>
            <a:r>
              <a:rPr lang="en-US" b="1" dirty="0" smtClean="0">
                <a:solidFill>
                  <a:srgbClr val="7030A0"/>
                </a:solidFill>
                <a:latin typeface="+mj-lt"/>
              </a:rPr>
              <a:t>character, </a:t>
            </a:r>
            <a:r>
              <a:rPr lang="en-US" dirty="0" smtClean="0">
                <a:solidFill>
                  <a:srgbClr val="7030A0"/>
                </a:solidFill>
              </a:rPr>
              <a:t>and one main </a:t>
            </a:r>
            <a:r>
              <a:rPr lang="en-US" b="1" dirty="0" smtClean="0">
                <a:solidFill>
                  <a:srgbClr val="7030A0"/>
                </a:solidFill>
                <a:latin typeface="+mj-lt"/>
              </a:rPr>
              <a:t>them</a:t>
            </a:r>
            <a:r>
              <a:rPr lang="en-US" dirty="0" smtClean="0">
                <a:solidFill>
                  <a:srgbClr val="7030A0"/>
                </a:solidFill>
                <a:latin typeface="+mj-lt"/>
              </a:rPr>
              <a:t>e</a:t>
            </a:r>
            <a:r>
              <a:rPr lang="en-US" dirty="0" smtClean="0">
                <a:solidFill>
                  <a:srgbClr val="7030A0"/>
                </a:solidFill>
              </a:rPr>
              <a:t> </a:t>
            </a:r>
          </a:p>
          <a:p>
            <a:pPr lvl="0"/>
            <a:r>
              <a:rPr lang="en-US" dirty="0" smtClean="0">
                <a:solidFill>
                  <a:srgbClr val="7030A0"/>
                </a:solidFill>
              </a:rPr>
              <a:t>The </a:t>
            </a:r>
            <a:r>
              <a:rPr lang="en-US" b="1" dirty="0" smtClean="0">
                <a:solidFill>
                  <a:srgbClr val="7030A0"/>
                </a:solidFill>
                <a:latin typeface="+mj-lt"/>
              </a:rPr>
              <a:t>plot</a:t>
            </a:r>
            <a:r>
              <a:rPr lang="en-US" dirty="0" smtClean="0">
                <a:solidFill>
                  <a:srgbClr val="7030A0"/>
                </a:solidFill>
              </a:rPr>
              <a:t> follows a basic pattern.</a:t>
            </a:r>
          </a:p>
          <a:p>
            <a:pPr lvl="1"/>
            <a:r>
              <a:rPr lang="en-US" b="1" dirty="0" smtClean="0">
                <a:solidFill>
                  <a:srgbClr val="7030A0"/>
                </a:solidFill>
                <a:latin typeface="+mj-lt"/>
              </a:rPr>
              <a:t>Plot</a:t>
            </a:r>
            <a:r>
              <a:rPr lang="en-US" dirty="0" smtClean="0">
                <a:solidFill>
                  <a:srgbClr val="7030A0"/>
                </a:solidFill>
              </a:rPr>
              <a:t> = series of related events that make up the story</a:t>
            </a:r>
            <a:endParaRPr lang="en-GB" dirty="0">
              <a:solidFill>
                <a:srgbClr val="7030A0"/>
              </a:solidFill>
            </a:endParaRPr>
          </a:p>
        </p:txBody>
      </p:sp>
      <p:sp>
        <p:nvSpPr>
          <p:cNvPr id="4" name="TextBox 3"/>
          <p:cNvSpPr txBox="1"/>
          <p:nvPr/>
        </p:nvSpPr>
        <p:spPr>
          <a:xfrm>
            <a:off x="3563888" y="5229200"/>
            <a:ext cx="4896544" cy="1200329"/>
          </a:xfrm>
          <a:prstGeom prst="rect">
            <a:avLst/>
          </a:prstGeom>
          <a:noFill/>
        </p:spPr>
        <p:txBody>
          <a:bodyPr wrap="square" rtlCol="0">
            <a:spAutoFit/>
          </a:bodyPr>
          <a:lstStyle/>
          <a:p>
            <a:r>
              <a:rPr lang="en-US" i="1" dirty="0" smtClean="0"/>
              <a:t>Remember, the information you find on each of these slides is the information you will place in your “Learned “column beside the correct category. </a:t>
            </a:r>
            <a:endParaRPr lang="en-US" i="1" dirty="0"/>
          </a:p>
        </p:txBody>
      </p:sp>
    </p:spTree>
    <p:extLst>
      <p:ext uri="{BB962C8B-B14F-4D97-AF65-F5344CB8AC3E}">
        <p14:creationId xmlns:p14="http://schemas.microsoft.com/office/powerpoint/2010/main" val="1348018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Freytag’s Pyramid </a:t>
            </a:r>
            <a:endParaRPr lang="en-GB" dirty="0">
              <a:solidFill>
                <a:srgbClr val="7030A0"/>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00907" y="1918147"/>
            <a:ext cx="7342186" cy="3671093"/>
          </a:xfrm>
        </p:spPr>
      </p:pic>
      <p:sp>
        <p:nvSpPr>
          <p:cNvPr id="4" name="TextBox 3"/>
          <p:cNvSpPr txBox="1"/>
          <p:nvPr/>
        </p:nvSpPr>
        <p:spPr>
          <a:xfrm>
            <a:off x="755576" y="1484784"/>
            <a:ext cx="4104456" cy="646331"/>
          </a:xfrm>
          <a:prstGeom prst="rect">
            <a:avLst/>
          </a:prstGeom>
          <a:noFill/>
        </p:spPr>
        <p:txBody>
          <a:bodyPr wrap="square" rtlCol="0">
            <a:spAutoFit/>
          </a:bodyPr>
          <a:lstStyle/>
          <a:p>
            <a:r>
              <a:rPr lang="en-US" dirty="0" smtClean="0">
                <a:solidFill>
                  <a:srgbClr val="7030A0"/>
                </a:solidFill>
              </a:rPr>
              <a:t>Draw a smaller version of this in your “Learned” column</a:t>
            </a:r>
            <a:endParaRPr lang="en-US" dirty="0">
              <a:solidFill>
                <a:srgbClr val="7030A0"/>
              </a:solidFill>
            </a:endParaRPr>
          </a:p>
        </p:txBody>
      </p:sp>
    </p:spTree>
    <p:extLst>
      <p:ext uri="{BB962C8B-B14F-4D97-AF65-F5344CB8AC3E}">
        <p14:creationId xmlns:p14="http://schemas.microsoft.com/office/powerpoint/2010/main" val="1066560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Exposition/Basic Situation</a:t>
            </a:r>
            <a:endParaRPr lang="en-GB" dirty="0">
              <a:solidFill>
                <a:srgbClr val="7030A0"/>
              </a:solidFill>
            </a:endParaRPr>
          </a:p>
        </p:txBody>
      </p:sp>
      <p:sp>
        <p:nvSpPr>
          <p:cNvPr id="3" name="Content Placeholder 2"/>
          <p:cNvSpPr>
            <a:spLocks noGrp="1"/>
          </p:cNvSpPr>
          <p:nvPr>
            <p:ph idx="1"/>
          </p:nvPr>
        </p:nvSpPr>
        <p:spPr/>
        <p:txBody>
          <a:bodyPr/>
          <a:lstStyle/>
          <a:p>
            <a:r>
              <a:rPr lang="en-US" dirty="0" smtClean="0">
                <a:solidFill>
                  <a:srgbClr val="7030A0"/>
                </a:solidFill>
              </a:rPr>
              <a:t>The opening of the story that provides information about the setting, the characters, and their conflict</a:t>
            </a:r>
          </a:p>
          <a:p>
            <a:endParaRPr lang="en-GB" dirty="0">
              <a:solidFill>
                <a:srgbClr val="7030A0"/>
              </a:solidFill>
            </a:endParaRPr>
          </a:p>
        </p:txBody>
      </p:sp>
      <p:sp>
        <p:nvSpPr>
          <p:cNvPr id="4" name="AutoShape 2" descr="data:image/jpeg;base64,/9j/4AAQSkZJRgABAQAAAQABAAD/2wCEAAkGBxQSEhQUEhQWFBUUFRcYFRYYFxcZGBYaFxgXGhcXIh8aHCggGBwlHh0dITEiJSksLi4uGB8zODMsNygtLisBCgoKDg0OGxAQGiwkHCQsLCwsLCwsLCwsLCwsLCwsLCwsLCwsLCwsLCwsKywsLCwsLCwsLCwsLCw3LCwsKywsLP/AABEIALgBEQMBIgACEQEDEQH/xAAcAAEAAgMBAQEAAAAAAAAAAAAABgcBBAUDAgj/xAA/EAACAQMCAwYDBgMHAwUAAAABAgMABBESIQUGMQcTIkFRYTJxgRRCUpGhsSPB8BUkM2JygtGSouFEU3PS8f/EABgBAQEBAQEAAAAAAAAAAAAAAAACAQME/8QAHhEBAQACAwEBAQEAAAAAAAAAAAECERIhMUFRAzL/2gAMAwEAAhEDEQA/ALwpSlApSlApSlApSlAzSudx3jEVpA88xwiDJ9T6ADzJOwFevCuIJcQxzRnKSKGU+xrNjczSubxnjMdrFJLKcJGpZsDJwPIDzJ6AV48r8eW+t0uI1Ko+oYbGoFWx5ZHv1puN07FKwDWa1hSlKBSlKBSlKBSlKBSsE1qycThVxG0sYduiF11H5DOTQbdM1qXXEEjzqYDAyfYe/p9ajN32g24OmJJJjnGVUBdvdiM/SstjdVMaVCW55fSW+xz4A3+AeeOmrNDz+qn+LA8IzuXBx+YBX9azlG8am1K5nDuNRTAaWHi+HcEN8iNj9DXSBrZdps0zSlK0KUpQKUpQKUpQKUpQKUpQYzWCaiHPHFp7WW0kRlEDTLHMCPKQ4Bzn6flXU5u4utpbSTOdlxgepOwX6n96m5N4q67S7l7+4WxiYaUV55DjOnQp0beeT+9Sjsp4kDwiBmIAjDJvtgKTj9K8ez7l4pBJdXAPf3R1tkbpH9xfbbfHyqv+F293Mh4PArR4nka4cgjRFr8B+TDf3298R26dV0OYOJNxaWSONmWytUeaeT8ZVSQgJG+4H7+Qqy+R7EWnDrWM4DCJWfGN2YamP5muFzHy+lnwm4trVCf4BU4GWfUQHc43ZiM7fQVwrGC840cMGtbFSB6GTAwVx97b/aPc0m4y6sTGfniN5TBZo13MOojIEaf6pDsB8s+dSWxL6F73Trx4tOQufbO+Ki39tcL4SncCSOEr1jXLSE+rYBJY+prTPadFLhbO2uLpz5KmkD5k9BVy69Tr8T7NK0OC3MskYaaEwOc5j1q+PQ5XbpW/VJKUpQKUpQKUrxuydDaTg6WwfQ4OKCLdovHxb2jMjIW1fCWG+AxxjqRqCgj3qB3HBrOGw/vPjvLgFy4PjMnVSNwoxt18IHptWnw27spOFyvfKJ7lnlDMwHfMxP8ADCsfhAzsB0BO2KjPLXCZuJXUUTuWwBqY/cjTGo+mfL3Jrlbt0k0trlblFpoYpOITNPlQVjDfw8+RJH+M2PvH0qb2vD4o/gRR5dB5dB7VAOZ+JRTXHC7a1kUoLt2YrugFshyvo2CcbbAj2rW7YuYNVpbpauG7+cYljfYd0QQAwOx1FR+dVNRndWkVFeckCEYZQR7gVV3Ztz1KS9nelmuIy/dlsamKZzEx/EMYB8/36HKPact3MYJou4dv8M5ypJ6Kc7hv0NOUZqpFNy4iEyWTC3k6kDxRSEdNaHb/AHLhvetjgfHe+1JIvdTR7SRE9PRgfvIfI/nvVc8g87zi6a1vXLF3ZVdgMpIGYFfdCRgemPeotxjjN9DeuXmczJIwAOAo3OAo8kK9B5jGam1Ux36/RQas1X3ZzzkbpGSU/wARcZzgbH/g16cb54uIxJPb2gls4NfeTNJpMgRgrmMYOQDnGfi0nG25uZJuOk+pWvZXQljSRc6XVWGeuGGRWxVJKUpQKUpQKUpQKwazWnxayE8MkRZkEiFSyHDDIxkHyNBGO1m2MnDJ8DddLe4CsDn6dfpXM4fYrxq0szLI4SIkTIuPHJHpUZPptnHo1c3lVJYGeF5JL6xndoC/jd7eQeEqynJRT0JG3Q7VOeV+VYLAOLfWA5BYNI7jI2BAYkA42yOuB6Vz9q/I7oG1eccCg5AGcYzgZwOgz6V6is10Q8zECc19aa+qUHJHLlrraQ28TSO2p3ZQzMfcnf0HyAqP80X11YnvreCJrVdPeKow6j7zeEDbyzvjrU1NVvfdqFo0slvLFKITmMyFSAQcqW04zo9+vnipuoqbTrgvE47mFZojlHG3sfMH3BrfqpOyjiBgu7ixDiWFsywupyuPMg+hBH1U+9W0K2XbMpqs0pStYUpSgV8vX1Xy1B+fOb+X5rnickNvEgcln2OhT/nJG3TboOvU7V0eHWPEeERyN9lBMoYmSEmUrpB0gjYhcn3qYdn8QnvL+76qZO6jPqF6n5bD8zW9yvzul7ez26IVWIHQ2d30nS5wNgM9PUVyddq3suF8RV+GBYFg0iaOJpBq1NMheRpAM6cgEiopxTl+4txOsgI7iRRKgJ2D57uYDG6HBGr1AzV5cR53iTicdh3JckrqkyMIzKSMDHUDG+3xVLpLNGJLIrEqVJKgkqdypz1HtWyM5aUjzFwKa5hh4jbK5lEad6qrhsqAFlA6sRjc9dh6VBprqVZxIy6JQQ2CCPEDkNg+uM+nWv1YIwMAY26e3tVTdtfBlEcU4U5D6Mj8LAnSfcMNv9RFZcdNmW6rfivFGmuXuNOlndZMDbB26f7hn8617qV5JWkkOqR2ZmbPxNufP0PT0G1azkjb36/sPl/zXpNcHYjOd/oT+1YtLeX+Wpbq1SazLJcrI0crhyBgk9fIjSQQKs3mXl+4PC4bK0WMbQxSjUQojGO8wcZI236EgnzrjdjbRJYk5PeySP3gJPVCAox5YXFWHc3mIneICRlViEU5ywBwu3Qk7VWLnltCOaVuLC3SUXztP3saRQ6YxFLqYDuhHpyMLnfVtjrVhREkDIwcbj09qr7kO1W6la7vGaS9Qle5dSq2gJ+FFPrt4/ParDFVEUpWaVumbKUpWhSlKBWve3AjUswYgdQqs5/JQSfoK2KUFYycUMXFY5bOOZo7rCXaGCZAGBAWbxqADjYn23qy84FQvnS+4qpf7BDH3aDJkch3fbcIm2/z9Nq6/JHFPtNnFKZu+LDxsVVCrA+JCq9Cp2x7VMVXnxjmsQzGCK3nupVUO6xKuEVs4JZ2ABODgda7PC7wzRrIY3iLDeOQAOu+MHBI/I1pcX4XNKQYLprZh8RWKJw/pq1qScexHWujZxsqKHbW4GGfTp1H1xk4rWPelKVrGDXhc2yOCHRXB6hgCP1r3NUxzzeXT8XEUcrqI+57pAxVdTY8h1yT51OXjZNvDjnD/wCzuMQ/YFCGRFxGxJjYuzAjPVQR+R8quXh07vGrSRmJiPEhIJU+mV2NV1zjCi8Z4eZWRVEbO7uwUYiPvsMk1ZFrdJIoaNldT0ZSCD9RWY9VWV6e9KUq0FKUoFeF6+lHPorH8ga968rpcow9VI/SsvhFO8LubgWVra2z91Je3U+XHxd2pwcenQk+eB71KeBdmMFrIs0U86yDGWVlAbfJBGDlT5g1xeV+GLdWzx6zby2F3KYZhuVLEnBVjgqRjbO9OJSPIe6vuLw92p8UcOmJ39VYliQPb51z5T666t8bsnIk5419sLIYNQk6+PUE0hcY6Agb56VZNV/cdotlAuhJA+gaQIwzgYHr0/WuVF2uJqAeNkU9GYf/AFzSZaZcbVrEVDe1qDXwyb1Vo2HtiRd/1rs8v8fjukDIQQemDkVt8a4eLiCWFjgSIVJxnGfPFXvcT5e35Y0ZGxHkevpvX1FCzlEVWaRyFRR5s3Qe3lU45k7OWsrd5ZLlCBkIqo2WJxuSTtgeWDW52c8MS2in4ncgMsCsIPPLdCV9SSQgPua5uu+tuZx6IcMUQRPrunTVdSKWGjVjEY3+I469QPTIqc8qcuXVgiy2axS99Gn2iGRjF/EGT3isFYdDjBG+Ac1V1qXu7vU5BeeYMwG+SSAF+QBx8hX6Wt4gowPb9ABW4xOd6Rzlvg9wtzcXV0YxJOiII4yzKipnALMBqO/XAqUClK6RyKUpWhSlKBSlKBSlKCHdoXNElosMNsoe6uX0xA9FAI1OfbcD61wbTle/4ast1BMLmSSTvbq2WJVEvXVoI3Dbk++K6HPkQi4hw68kB7mIyRyt5IX0mNj6LqGM+4qdRTKwBUhgehBBB+oqfqvI+LC5WWNJFzpdQwzscMM7+hrYr5B8q+qpJXyWx1r5mkCgk+QqEx3F1xIs1vItvbKxVZSpZ5SDuUU7aB+I9fIY3qbk2ROc1oycHgaZZzEhmUaVkI8QAzj9z+dRObhnFbYhoZ4btRjVE6d05HnhgSpPzxXS4TzvbSt3Uuq2nGzQTDQ4PtnZx7g4pv8ATX46l3wa2km72WJHkMegM41YUEnAB2Xc5JGCdvQVE+TbYQcTvIbc5ttCuygkokjHoPIE+nzrw4r33FbyS3hnaK0gXDSRj45TsVz0YD9wamXLnAIrKLu4Qdzl2Y5Z2/ET5+nsBis9rfI6orNBSrSUpSgV8tX1WGoKL4VOV4lxC0LlIrqSSPI6o48SN7fEd/celQO7sGhkeOUHvEYrICPCGB/7sjB985q4u0Ds9eWV7y0lEcmzupGxZB8YYbq2API9KjEdqeJwxOcRXwiDASDSLqLHhcH8Xv5Zx0rjeneXaE3DLjJHzY7AfIA4/OvB1lIfwyFUA1eB8AHpnbCg+9b87lHIICSxMDpk3wyMDggddx64I86sC37VIdBE1m+t95VQoY5DpC5yTnG3mD0xWFR3sm4w8F7HFnMdxlSvkGxlWHv/ACq/by7WKNpJG0oilmJ8gK/PnB7iKTi8MlvEYYzcRFYxvpAXxAAHGCcn5VYnNTNxW7HDoXIghxJeyD1+5CD5k+fpj2FVLpGUcG35Zm448948sltC7YtV6q2nwmQrnB6Yz1O/kBWnztYcQhs4bSaFTb25B763DFX0jCa1G6YySSRgkA7VddtbrGiogCqgCqB0AAwBWtxrikVrC807BI41yxP7D1J6Ae9VcU8lP9jvCEmujcFgRCPAufEzNnxY/CB5+9XeKr7s84KzzS8SdPs4uQRFbgBQIyQVkYDbW386sKtxMrulKUqklKUoFKUoFKUoFKUoPG5t1dSrqGVhgqRkEHqCKh0/ZvBr1QXF1ag9Uil8JHsHBx9Km9KzUbtW14snCL6F+9kls7tlhl71y7Ryb6JMnoCTjA2/SrHBqNdo3DRccPuV06mEZdPUMu4IqF8O53lccIXUf40MhmPmzIQgGfmGz9PWp3putpF2k3ZkNvYqxX7W5EpU+IRLjUBj1JA+QNbPZdI5sgrkMsUssUTgACSONiFYAfvUZ7WgwurJgWVJ1e2Lr1XvXTXg+RKagD86sbgllFBDHFAAI41CoB6fzNZPW3/LfxWjxThEFwpSeJJVPUMoP69RW8KzXRDXsrRIlCRoqIuwVQAB9BWxSlApSlApSlApSlBz+Px6radQcEwyDPp4DvVSWE8Fxy9HJceGW1QxoynS6sv+GBj8SFPnqq6JVBBB6EEH5GvzPzNA9q8liSyhZSXH3XiTLW7/ADCnT6YC+lRnF4PS14880Om7g+0RgqglG0qsxwFDfeJ9D12r7fhNmraHmuYX2JjeAllB3Hw1NeA8qtccJgELrDOJluVLDIJUnSDjcbb58sCvWPka/wC/+2yz23fnZ00nuygXGNQHp7fWubptDlubSxzLaySTXWNEIKFApPV9x4j6LtvgdDVwci8DFlbBSC00h7yd26vI+7e5x0+lVNygpveMRd66yrEWbIXCN3WcEDzGrBB88A1+gFWqxic68bmZY0Z5WCqoLMxOFUDqT7VX9hbnjc4uJgRw+B/7tCf/AFLDrM4/D6D/AM1tc3BuI3icOjP93jxJfMCR5gpDkeZ2OPcVOLK0SJFjjUIiABVAwABVe1z8eyLjYeVfVKVbClKUClKUClKUClKUClKUCsMa8rq4WNGd2CqgLMxOAAOpPtVdczcx311CG4dEyQNn+LkCeVB96NDnQh6azv6Aday3TZNtvnbnO31NYoslzJICsiwSKrxn7oySPFnG2f8AiqntGk7qGOJQz2c7yKC6x3Ch8GSNkfAkBIG6b/5asblngPDeI2ZihjME0R8TZzNG5ydWo7uCc9eu/QitaHl4Th+H34X7ZCjPaXWP8WPoM/j0nYg52I8965rnT0PMScWjFhLa3Mcj/DLoUrAyglZT484B9uh3qTckcuz2rSG6uBO2yxhcgKnmxU9GbA9fh69agHIVxcPPi3gtFe3DrNKVkTxDKaCysQzdSSBvt0qQ86Wd7bFeKQTh3RVS4jRMRvEGJGBkk4JO5O2cjG4KUqzhWa5PLPHY723SeLo43U9VYdVPuK61dXMpSlApSlApSlApSlBhq/N3aHctc8QvG66D3KYx0U6QPzz+dfoy8mCIznoqlj9BmvzJaXAl7xmB8cjPj1z0H77+Qrnm6fziYcL5vhjiRJROmAoJMTYGB6qTmvbm7mpZ7XurWclpXCEhjsp3bIIyox51zeHsDGoByASuT978RHooxj6V5z2iKTpUe5wAd8ZGR0HT865ure7KrVYuJKBv/dGwfXdd8H1/arlv7zuoZJD0RGb/AKQT/KqMM8lncQXaAsqalk23Kt8Q/wCPLbFTnnnmyFuGSmF9RmjCrpxtrKgk5/1dOvX0rZUZY9uh2SqGsu/J1S3EjySsc5Zs4PXqBjapuKiHZYgHDLX3TJ/M1LxXTFzy9ZpSlWkpSlApSlApSlApSlArBNZrBoK55z5qmluv7MsVDSsMTO2NKArkqMgjZTkkjzAGSdtPlmFuCSLFctrt5vCkxBAgf8ByfDG3lnofnt8878lXMV4OI8O3fOuWPO+oADUo+8GXOV9tqkvA+MW/FrZ4pVAkA0zwts0beoB3x6Gudna/jmc28PFjdQ8SgyqGRUu1UeFkk27w46bkEn/KDXI7RVl4jdJBw8Ay2quZp9WhIxKBmLV+IgAkDyxWeMXNzw+1ksZiXgfEcV2VL9xE2xEi5yxUfCRt69N9+z7NIJII1F5M8RBJ0MuiQnB1eY9euTv12rNN89RNOW+H2gCcR4gsgXY20BYgnqcqmW6+ZFTDhvN9qkAgseH3c0IBUKkBVMNnI1Ocb75zW7Dw7hHC+vdK438R7yU/Tc/oK1LrtXtxtbwTz/6UwNvzP6Vvhe3J7MhJZX89pJG8MdwvfQxuVLKASAMqSpOMj/YKtkVTXGOY5Z1i4mYGgazuVjKMH8UUgOd2UZOdthtkVcUEgYBhuGAIPselbjU5PSlKVaSlKUClKUClKUHA59uu74fdN6RMPz2/nX5w4U3hIHxE4Hnjfr8v69avvtYuNPDZwTjUAOvqR+dUXZRgKuOpyd9sDOM/15CuWV7dsJ07v2sIioq507Z67/z3/nX2kms7np8RPtuT/XnXhIo1YU6cdf68j/ya347cIvTr5eZ/4HvUOjc79sIqgEZO3zx77geZ9q0LzhkaxSSFQNKuUOSQDvq0gnAAz1ArowRNjxEbjf5eS/X8/WvHjAIgkPw+AjHXywfkKxi0uz5McOtAP/YT9Rk1JaifZtcB+H23tEo/LNSyu2Hjhl6UpSrSUpSgUpSgUpSgUpSgUpSgxiuFxvleG4YSgtDcL8FxEdMi58jth1/ysCK71fDVlFe8nc0zXs09pcQpPHHqSS4UBUO5GlkJPXHVdvYbVs3XIehwtpdzWls7apoUc/EB4e7J3jz5gHGwqM8hcSFhacSXA+127zO0bH4tHwH5EbZqSc5X0V9waW4jIYdw0ibkFWA6bbhlPkajfS9d9I7e2PDOG8QVZMSo0JZ1fXPIJdY0EdWJYaiQ2fhyMVKoOcl0gW3D7ph5YhWNf1P8q4/L3N/CLG2iGqOOVlDSIitJIZCACTpBOo+5rpSdpKsQLayvbjPQrCVH/dWwrV5suru+tJYDw+WNWUEMZEyChDDw436dM12Oy7i32jh8JJy0Y7tvmmB+2K1xzLxGT/D4Uy//ADTxr+2a53ZZDLBPfW86CN9aS6FOpVEmojB8x5fSn0+LHpWBWatBSlKBSlKBWGNZrj818XFpazT+aL4R6sdlH5n9KCqe1bmYXE4tYjlYD48dHlOwXI6hBkn3PtUMC4Ax19fvMfI46AV8Rs2os5GtyWZts5c5P1/81tMPIYB2UDbb6+Z6n2rhXok1HUsWHVs7Y36Z9T/X863wx6n7wyPPP/iuPHIAMKMjzJHU52x7f15Vsw3h6Nn3IGB6ent5elYp11mXH0O5/rc+Z/Kvl5RJnO2QR7bgjbPXz/WtKOcSL0wvQ42Jx/wBXTt7UbeunbHRV8yfc+XsB61gk3ZLxEND3B2ktzoZfbqrD6bfMVYtU1aXgtLqK6UjSdMU/lqQ7B/fScfrVxKciuv83H+k7fdKUro5lKUoFKUoFKUoFKUoFKUoFYIrNKCs+1PlVNEl7AXScI2vQQBIug51Aj0GDXBHJU1spiW8iSzuUU3GtsMnQvpBOnJ6avT86tHmrgovLaSAu0esY1L19x6EEbYr848f4bPFOYLnUSgwpb7yr0IPn5b9a5ZeuuHcXGOceD2aqkZRymB/BiLnIGM5A6n1zWR2q25BIgucfd/hgavzbaqds7ogHIxjGTjHTG/tjat1ZshjkDAGST5dPoM1m1cIsaXtaJB0WT7Zz3kiJsPPwhvOt/s94jJfXU180SRK8EceA7OxKO5zkooGMkYGfnVWLcIFG5z7+fXp6DrvU97JOa7aOIWjygSNM5jXquG3A1eRO+xNbL2zLHU6WwKzXyrZ6VkGurizSlKBSlKBXD5v4B9utmgL93qZG1AZI0EEeftXbNYJpRQ3GORL+LWzQpMqkkOkwBwPMqwG+PLy96iloWkYgRzOdOsKi6vAcEnbcjB61dHOHGrmW5/s6wRGcxa7iRwSsUb+EDAIyxGT+VQ/jXApuDul4LuJ5SoiEJh094ud1XSdsADf6ZrjY7TJDZLwadGHRumChzj5dR74FYXiyDbOABkkhgCd/XpU/toeM8QBYdzbKRpy0QLAEbjJywJBGenWolw3g13a8SZO7imlgViU6oyuo8QB8vFWaVtoPeBNJYkA4IyjAN57ZGCvv57V2Y+J3D7R2twwI6904znockdK+OM30nEZoVYGMxSiI6saEZmAC6QAFXUANydiKtk2PFIwgWa2nA+ISRNGTgbDKMR19qaZclc2XD+I3AMX2cRK40kyddJH4cbj8t6t/lm2lit4452DOihSwzvp2z1+VcfljmcSyNbzKY7iM4ZGAB9iMbMp8mHqM+8sq8J9Rnlvp9UrANZro5lKUoFKUoFKUoFKUoFYNMVmgivMfM1xbE6LGWVQCS4K4wOp8OSPXfFQa47aJNtNrHg9NUx+nRauFlzXNj5ftlZmWCMM5yxCLkn16VNl+Kln1VVpzlxDi0yW9uy2YCmSeVMsVQbDBfHU46evXauE9il73rXXEXjeOVlihlcsygHAc6/Xr4an/EOR5orr7RZGMLpw8L6gko66Wx033B3wfKubd8IcPqfgqE+fdyRN9RqAyPpXO7dZpWEXD0M8sbXMYWPV4lDMzlcbKoySWNTbkrs4+0w97c94us+BDlcAZwSNic+/p713rPiN3ERo4M46eJTENvLbArtpxXicgIisFjP45p0A/wClFJPy2rOy1CuaeTYbF4ZHJa3aURyqTkDX8D77kZG6/WprxblG1mtJCsao+kskgwhQqPCc+SjGfpmuLd8h3984a+uY1VTqWONTs2AM5OR5Dyrpjs+llULc30siDbuwAFx5gkYyD/8AuaqRNymkJh7VL2NYkEUTExqcsWLOcbnAO1Sjk3tLaZzHeKkbM6rEEV8sTsVxv5+fvU6teBQIip3SNpGnJRScem4rbt+HxR/BGif6VUfsKqSpuUrYU5rNMUq0FKUoPK4zpOkZbGw96pPmvm3ilvOUeRY8ltOlcagDjOGJ6ZG4A+VXgRXw0IPUA/MCps2qXSh+TuabmC8mu7iGaZZ1SOVkjYkFSe7xsFOelSTtGsJLkW1+kTvCkY7yJgVkjBbLEqd/Y+mAatYJWStZxOXaP8F5lsXjBhnhCnfSXAYE7kEMc59a9ZZbFZvtLSW6zaO770ugbRnOnOdxmvjifJdjcMXlto2Y9Wxgn5461rw9n/Dl+G1j/LP71vZ0j3OM3Dltrx4JrcTz6GYiVdTMhXSR4tsEA7ehNduftC4ei5+1RsQB01Eb7ZyBjGa6kHK1mgKrbRYY5IKKQT9axZ8p2URzHawKc5z3a9frTVOlO8yX8l9dtPw2K4cIgBmVHUtjckYGeu2D+EbVzvsPGmOccQO/4penpu1fopIwBgAAegGK+sVnFvNXnZr/AGjGTHdQyCIqCJJWXWDvnoSxJ/zY6CrCJrOKzVSaTbspSlawpSlApSlApSlApSlArGKUoGK+XjB60pQBHWdNKVmhkCmKUrRmlKUClKUClKUClKUClKUClKUClKUClKUClKUClKUClKU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15816" y="3717032"/>
            <a:ext cx="3312368" cy="2232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4537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7030A0"/>
                </a:solidFill>
              </a:rPr>
              <a:t>Rising Action/Complications</a:t>
            </a:r>
            <a:endParaRPr lang="en-GB" dirty="0">
              <a:solidFill>
                <a:srgbClr val="7030A0"/>
              </a:solidFill>
            </a:endParaRPr>
          </a:p>
        </p:txBody>
      </p:sp>
      <p:sp>
        <p:nvSpPr>
          <p:cNvPr id="3" name="Content Placeholder 2"/>
          <p:cNvSpPr>
            <a:spLocks noGrp="1"/>
          </p:cNvSpPr>
          <p:nvPr>
            <p:ph idx="1"/>
          </p:nvPr>
        </p:nvSpPr>
        <p:spPr/>
        <p:txBody>
          <a:bodyPr/>
          <a:lstStyle/>
          <a:p>
            <a:r>
              <a:rPr lang="en-US" dirty="0" smtClean="0">
                <a:solidFill>
                  <a:srgbClr val="7030A0"/>
                </a:solidFill>
              </a:rPr>
              <a:t>The series of </a:t>
            </a:r>
            <a:r>
              <a:rPr lang="en-US" b="1" dirty="0" smtClean="0">
                <a:solidFill>
                  <a:srgbClr val="7030A0"/>
                </a:solidFill>
                <a:latin typeface="+mj-lt"/>
              </a:rPr>
              <a:t>conflicts</a:t>
            </a:r>
            <a:r>
              <a:rPr lang="en-US" dirty="0" smtClean="0">
                <a:solidFill>
                  <a:srgbClr val="7030A0"/>
                </a:solidFill>
              </a:rPr>
              <a:t> or crises that lead to the climax of the story</a:t>
            </a:r>
          </a:p>
          <a:p>
            <a:pPr lvl="1"/>
            <a:r>
              <a:rPr lang="en-US" b="1" dirty="0" smtClean="0">
                <a:solidFill>
                  <a:srgbClr val="7030A0"/>
                </a:solidFill>
                <a:latin typeface="+mj-lt"/>
              </a:rPr>
              <a:t>Conflict</a:t>
            </a:r>
            <a:r>
              <a:rPr lang="en-US" b="1" dirty="0" smtClean="0">
                <a:solidFill>
                  <a:srgbClr val="7030A0"/>
                </a:solidFill>
                <a:latin typeface="Cooper Black" panose="0208090404030B020404" pitchFamily="18" charset="0"/>
              </a:rPr>
              <a:t> </a:t>
            </a:r>
            <a:r>
              <a:rPr lang="en-US" dirty="0" smtClean="0">
                <a:solidFill>
                  <a:srgbClr val="7030A0"/>
                </a:solidFill>
              </a:rPr>
              <a:t>= struggle or clash between opposing characters or opposing forces</a:t>
            </a:r>
          </a:p>
          <a:p>
            <a:pPr lvl="2"/>
            <a:r>
              <a:rPr lang="en-US" b="1" dirty="0" smtClean="0">
                <a:solidFill>
                  <a:srgbClr val="7030A0"/>
                </a:solidFill>
                <a:latin typeface="+mj-lt"/>
              </a:rPr>
              <a:t>Internal conflict </a:t>
            </a:r>
            <a:r>
              <a:rPr lang="en-US" dirty="0" smtClean="0">
                <a:solidFill>
                  <a:srgbClr val="7030A0"/>
                </a:solidFill>
              </a:rPr>
              <a:t>– takes place entirely in a character’s own mind; a mental struggle</a:t>
            </a:r>
          </a:p>
          <a:p>
            <a:pPr lvl="2"/>
            <a:r>
              <a:rPr lang="en-US" b="1" dirty="0" smtClean="0">
                <a:solidFill>
                  <a:srgbClr val="7030A0"/>
                </a:solidFill>
                <a:latin typeface="+mj-lt"/>
              </a:rPr>
              <a:t>External conflict </a:t>
            </a:r>
            <a:r>
              <a:rPr lang="en-US" dirty="0" smtClean="0">
                <a:solidFill>
                  <a:srgbClr val="7030A0"/>
                </a:solidFill>
              </a:rPr>
              <a:t>– a character struggles with an outside force, such as another character, society as a whole, or something in nature</a:t>
            </a:r>
          </a:p>
          <a:p>
            <a:endParaRPr lang="en-GB" dirty="0">
              <a:solidFill>
                <a:srgbClr val="7030A0"/>
              </a:solidFill>
            </a:endParaRPr>
          </a:p>
        </p:txBody>
      </p:sp>
      <p:sp>
        <p:nvSpPr>
          <p:cNvPr id="4" name="AutoShape 2" descr="data:image/jpeg;base64,/9j/4AAQSkZJRgABAQAAAQABAAD/2wCEAAkGBxQSEhQUEhQWFBUUFRcYFRYYFxcZGBYaFxgXGhcXIh8aHCggGBwlHh0dITEiJSksLi4uGB8zODMsNygtLisBCgoKDg0OGxAQGiwkHCQsLCwsLCwsLCwsLCwsLCwsLCwsLCwsLCwsLCwsKywsLCwsLCwsLCwsLCw3LCwsKywsLP/AABEIALgBEQMBIgACEQEDEQH/xAAcAAEAAgMBAQEAAAAAAAAAAAAABgcBBAUDAgj/xAA/EAACAQMCAwYDBgMHAwUAAAABAgMABBESIQUGMQcTIkFRYTJxgRRCUpGhsSPB8BUkM2JygtGSouFEU3PS8f/EABgBAQEBAQEAAAAAAAAAAAAAAAACAQME/8QAHhEBAQACAwEBAQEAAAAAAAAAAAECERIhMUFRAzL/2gAMAwEAAhEDEQA/ALwpSlApSlApSlApSlAzSudx3jEVpA88xwiDJ9T6ADzJOwFevCuIJcQxzRnKSKGU+xrNjczSubxnjMdrFJLKcJGpZsDJwPIDzJ6AV48r8eW+t0uI1Ko+oYbGoFWx5ZHv1puN07FKwDWa1hSlKBSlKBSlKBSlKBSsE1qycThVxG0sYduiF11H5DOTQbdM1qXXEEjzqYDAyfYe/p9ajN32g24OmJJJjnGVUBdvdiM/SstjdVMaVCW55fSW+xz4A3+AeeOmrNDz+qn+LA8IzuXBx+YBX9azlG8am1K5nDuNRTAaWHi+HcEN8iNj9DXSBrZdps0zSlK0KUpQKUpQKUpQKUpQKUpQYzWCaiHPHFp7WW0kRlEDTLHMCPKQ4Bzn6flXU5u4utpbSTOdlxgepOwX6n96m5N4q67S7l7+4WxiYaUV55DjOnQp0beeT+9Sjsp4kDwiBmIAjDJvtgKTj9K8ez7l4pBJdXAPf3R1tkbpH9xfbbfHyqv+F293Mh4PArR4nka4cgjRFr8B+TDf3298R26dV0OYOJNxaWSONmWytUeaeT8ZVSQgJG+4H7+Qqy+R7EWnDrWM4DCJWfGN2YamP5muFzHy+lnwm4trVCf4BU4GWfUQHc43ZiM7fQVwrGC840cMGtbFSB6GTAwVx97b/aPc0m4y6sTGfniN5TBZo13MOojIEaf6pDsB8s+dSWxL6F73Trx4tOQufbO+Ki39tcL4SncCSOEr1jXLSE+rYBJY+prTPadFLhbO2uLpz5KmkD5k9BVy69Tr8T7NK0OC3MskYaaEwOc5j1q+PQ5XbpW/VJKUpQKUpQKUrxuydDaTg6WwfQ4OKCLdovHxb2jMjIW1fCWG+AxxjqRqCgj3qB3HBrOGw/vPjvLgFy4PjMnVSNwoxt18IHptWnw27spOFyvfKJ7lnlDMwHfMxP8ADCsfhAzsB0BO2KjPLXCZuJXUUTuWwBqY/cjTGo+mfL3Jrlbt0k0trlblFpoYpOITNPlQVjDfw8+RJH+M2PvH0qb2vD4o/gRR5dB5dB7VAOZ+JRTXHC7a1kUoLt2YrugFshyvo2CcbbAj2rW7YuYNVpbpauG7+cYljfYd0QQAwOx1FR+dVNRndWkVFeckCEYZQR7gVV3Ztz1KS9nelmuIy/dlsamKZzEx/EMYB8/36HKPact3MYJou4dv8M5ypJ6Kc7hv0NOUZqpFNy4iEyWTC3k6kDxRSEdNaHb/AHLhvetjgfHe+1JIvdTR7SRE9PRgfvIfI/nvVc8g87zi6a1vXLF3ZVdgMpIGYFfdCRgemPeotxjjN9DeuXmczJIwAOAo3OAo8kK9B5jGam1Ux36/RQas1X3ZzzkbpGSU/wARcZzgbH/g16cb54uIxJPb2gls4NfeTNJpMgRgrmMYOQDnGfi0nG25uZJuOk+pWvZXQljSRc6XVWGeuGGRWxVJKUpQKUpQKUpQKwazWnxayE8MkRZkEiFSyHDDIxkHyNBGO1m2MnDJ8DddLe4CsDn6dfpXM4fYrxq0szLI4SIkTIuPHJHpUZPptnHo1c3lVJYGeF5JL6xndoC/jd7eQeEqynJRT0JG3Q7VOeV+VYLAOLfWA5BYNI7jI2BAYkA42yOuB6Vz9q/I7oG1eccCg5AGcYzgZwOgz6V6is10Q8zECc19aa+qUHJHLlrraQ28TSO2p3ZQzMfcnf0HyAqP80X11YnvreCJrVdPeKow6j7zeEDbyzvjrU1NVvfdqFo0slvLFKITmMyFSAQcqW04zo9+vnipuoqbTrgvE47mFZojlHG3sfMH3BrfqpOyjiBgu7ixDiWFsywupyuPMg+hBH1U+9W0K2XbMpqs0pStYUpSgV8vX1Xy1B+fOb+X5rnickNvEgcln2OhT/nJG3TboOvU7V0eHWPEeERyN9lBMoYmSEmUrpB0gjYhcn3qYdn8QnvL+76qZO6jPqF6n5bD8zW9yvzul7ez26IVWIHQ2d30nS5wNgM9PUVyddq3suF8RV+GBYFg0iaOJpBq1NMheRpAM6cgEiopxTl+4txOsgI7iRRKgJ2D57uYDG6HBGr1AzV5cR53iTicdh3JckrqkyMIzKSMDHUDG+3xVLpLNGJLIrEqVJKgkqdypz1HtWyM5aUjzFwKa5hh4jbK5lEad6qrhsqAFlA6sRjc9dh6VBprqVZxIy6JQQ2CCPEDkNg+uM+nWv1YIwMAY26e3tVTdtfBlEcU4U5D6Mj8LAnSfcMNv9RFZcdNmW6rfivFGmuXuNOlndZMDbB26f7hn8617qV5JWkkOqR2ZmbPxNufP0PT0G1azkjb36/sPl/zXpNcHYjOd/oT+1YtLeX+Wpbq1SazLJcrI0crhyBgk9fIjSQQKs3mXl+4PC4bK0WMbQxSjUQojGO8wcZI236EgnzrjdjbRJYk5PeySP3gJPVCAox5YXFWHc3mIneICRlViEU5ywBwu3Qk7VWLnltCOaVuLC3SUXztP3saRQ6YxFLqYDuhHpyMLnfVtjrVhREkDIwcbj09qr7kO1W6la7vGaS9Qle5dSq2gJ+FFPrt4/ParDFVEUpWaVumbKUpWhSlKBWve3AjUswYgdQqs5/JQSfoK2KUFYycUMXFY5bOOZo7rCXaGCZAGBAWbxqADjYn23qy84FQvnS+4qpf7BDH3aDJkch3fbcIm2/z9Nq6/JHFPtNnFKZu+LDxsVVCrA+JCq9Cp2x7VMVXnxjmsQzGCK3nupVUO6xKuEVs4JZ2ABODgda7PC7wzRrIY3iLDeOQAOu+MHBI/I1pcX4XNKQYLprZh8RWKJw/pq1qScexHWujZxsqKHbW4GGfTp1H1xk4rWPelKVrGDXhc2yOCHRXB6hgCP1r3NUxzzeXT8XEUcrqI+57pAxVdTY8h1yT51OXjZNvDjnD/wCzuMQ/YFCGRFxGxJjYuzAjPVQR+R8quXh07vGrSRmJiPEhIJU+mV2NV1zjCi8Z4eZWRVEbO7uwUYiPvsMk1ZFrdJIoaNldT0ZSCD9RWY9VWV6e9KUq0FKUoFeF6+lHPorH8ga968rpcow9VI/SsvhFO8LubgWVra2z91Je3U+XHxd2pwcenQk+eB71KeBdmMFrIs0U86yDGWVlAbfJBGDlT5g1xeV+GLdWzx6zby2F3KYZhuVLEnBVjgqRjbO9OJSPIe6vuLw92p8UcOmJ39VYliQPb51z5T666t8bsnIk5419sLIYNQk6+PUE0hcY6Agb56VZNV/cdotlAuhJA+gaQIwzgYHr0/WuVF2uJqAeNkU9GYf/AFzSZaZcbVrEVDe1qDXwyb1Vo2HtiRd/1rs8v8fjukDIQQemDkVt8a4eLiCWFjgSIVJxnGfPFXvcT5e35Y0ZGxHkevpvX1FCzlEVWaRyFRR5s3Qe3lU45k7OWsrd5ZLlCBkIqo2WJxuSTtgeWDW52c8MS2in4ncgMsCsIPPLdCV9SSQgPua5uu+tuZx6IcMUQRPrunTVdSKWGjVjEY3+I469QPTIqc8qcuXVgiy2axS99Gn2iGRjF/EGT3isFYdDjBG+Ac1V1qXu7vU5BeeYMwG+SSAF+QBx8hX6Wt4gowPb9ABW4xOd6Rzlvg9wtzcXV0YxJOiII4yzKipnALMBqO/XAqUClK6RyKUpWhSlKBSlKBSlKCHdoXNElosMNsoe6uX0xA9FAI1OfbcD61wbTle/4ast1BMLmSSTvbq2WJVEvXVoI3Dbk++K6HPkQi4hw68kB7mIyRyt5IX0mNj6LqGM+4qdRTKwBUhgehBBB+oqfqvI+LC5WWNJFzpdQwzscMM7+hrYr5B8q+qpJXyWx1r5mkCgk+QqEx3F1xIs1vItvbKxVZSpZ5SDuUU7aB+I9fIY3qbk2ROc1oycHgaZZzEhmUaVkI8QAzj9z+dRObhnFbYhoZ4btRjVE6d05HnhgSpPzxXS4TzvbSt3Uuq2nGzQTDQ4PtnZx7g4pv8ATX46l3wa2km72WJHkMegM41YUEnAB2Xc5JGCdvQVE+TbYQcTvIbc5ttCuygkokjHoPIE+nzrw4r33FbyS3hnaK0gXDSRj45TsVz0YD9wamXLnAIrKLu4Qdzl2Y5Z2/ET5+nsBis9rfI6orNBSrSUpSgV8tX1WGoKL4VOV4lxC0LlIrqSSPI6o48SN7fEd/celQO7sGhkeOUHvEYrICPCGB/7sjB985q4u0Ds9eWV7y0lEcmzupGxZB8YYbq2API9KjEdqeJwxOcRXwiDASDSLqLHhcH8Xv5Zx0rjeneXaE3DLjJHzY7AfIA4/OvB1lIfwyFUA1eB8AHpnbCg+9b87lHIICSxMDpk3wyMDggddx64I86sC37VIdBE1m+t95VQoY5DpC5yTnG3mD0xWFR3sm4w8F7HFnMdxlSvkGxlWHv/ACq/by7WKNpJG0oilmJ8gK/PnB7iKTi8MlvEYYzcRFYxvpAXxAAHGCcn5VYnNTNxW7HDoXIghxJeyD1+5CD5k+fpj2FVLpGUcG35Zm448948sltC7YtV6q2nwmQrnB6Yz1O/kBWnztYcQhs4bSaFTb25B763DFX0jCa1G6YySSRgkA7VddtbrGiogCqgCqB0AAwBWtxrikVrC807BI41yxP7D1J6Ae9VcU8lP9jvCEmujcFgRCPAufEzNnxY/CB5+9XeKr7s84KzzS8SdPs4uQRFbgBQIyQVkYDbW386sKtxMrulKUqklKUoFKUoFKUoFKUoPG5t1dSrqGVhgqRkEHqCKh0/ZvBr1QXF1ag9Uil8JHsHBx9Km9KzUbtW14snCL6F+9kls7tlhl71y7Ryb6JMnoCTjA2/SrHBqNdo3DRccPuV06mEZdPUMu4IqF8O53lccIXUf40MhmPmzIQgGfmGz9PWp3putpF2k3ZkNvYqxX7W5EpU+IRLjUBj1JA+QNbPZdI5sgrkMsUssUTgACSONiFYAfvUZ7WgwurJgWVJ1e2Lr1XvXTXg+RKagD86sbgllFBDHFAAI41CoB6fzNZPW3/LfxWjxThEFwpSeJJVPUMoP69RW8KzXRDXsrRIlCRoqIuwVQAB9BWxSlApSlApSlApSlBz+Px6radQcEwyDPp4DvVSWE8Fxy9HJceGW1QxoynS6sv+GBj8SFPnqq6JVBBB6EEH5GvzPzNA9q8liSyhZSXH3XiTLW7/ADCnT6YC+lRnF4PS14880Om7g+0RgqglG0qsxwFDfeJ9D12r7fhNmraHmuYX2JjeAllB3Hw1NeA8qtccJgELrDOJluVLDIJUnSDjcbb58sCvWPka/wC/+2yz23fnZ00nuygXGNQHp7fWubptDlubSxzLaySTXWNEIKFApPV9x4j6LtvgdDVwci8DFlbBSC00h7yd26vI+7e5x0+lVNygpveMRd66yrEWbIXCN3WcEDzGrBB88A1+gFWqxic68bmZY0Z5WCqoLMxOFUDqT7VX9hbnjc4uJgRw+B/7tCf/AFLDrM4/D6D/AM1tc3BuI3icOjP93jxJfMCR5gpDkeZ2OPcVOLK0SJFjjUIiABVAwABVe1z8eyLjYeVfVKVbClKUClKUClKUClKUClKUCsMa8rq4WNGd2CqgLMxOAAOpPtVdczcx311CG4dEyQNn+LkCeVB96NDnQh6azv6Aday3TZNtvnbnO31NYoslzJICsiwSKrxn7oySPFnG2f8AiqntGk7qGOJQz2c7yKC6x3Ch8GSNkfAkBIG6b/5asblngPDeI2ZihjME0R8TZzNG5ydWo7uCc9eu/QitaHl4Th+H34X7ZCjPaXWP8WPoM/j0nYg52I8965rnT0PMScWjFhLa3Mcj/DLoUrAyglZT484B9uh3qTckcuz2rSG6uBO2yxhcgKnmxU9GbA9fh69agHIVxcPPi3gtFe3DrNKVkTxDKaCysQzdSSBvt0qQ86Wd7bFeKQTh3RVS4jRMRvEGJGBkk4JO5O2cjG4KUqzhWa5PLPHY723SeLo43U9VYdVPuK61dXMpSlApSlApSlApSlBhq/N3aHctc8QvG66D3KYx0U6QPzz+dfoy8mCIznoqlj9BmvzJaXAl7xmB8cjPj1z0H77+Qrnm6fziYcL5vhjiRJROmAoJMTYGB6qTmvbm7mpZ7XurWclpXCEhjsp3bIIyox51zeHsDGoByASuT978RHooxj6V5z2iKTpUe5wAd8ZGR0HT865ure7KrVYuJKBv/dGwfXdd8H1/arlv7zuoZJD0RGb/AKQT/KqMM8lncQXaAsqalk23Kt8Q/wCPLbFTnnnmyFuGSmF9RmjCrpxtrKgk5/1dOvX0rZUZY9uh2SqGsu/J1S3EjySsc5Zs4PXqBjapuKiHZYgHDLX3TJ/M1LxXTFzy9ZpSlWkpSlApSlApSlApSlArBNZrBoK55z5qmluv7MsVDSsMTO2NKArkqMgjZTkkjzAGSdtPlmFuCSLFctrt5vCkxBAgf8ByfDG3lnofnt8878lXMV4OI8O3fOuWPO+oADUo+8GXOV9tqkvA+MW/FrZ4pVAkA0zwts0beoB3x6Gudna/jmc28PFjdQ8SgyqGRUu1UeFkk27w46bkEn/KDXI7RVl4jdJBw8Ay2quZp9WhIxKBmLV+IgAkDyxWeMXNzw+1ksZiXgfEcV2VL9xE2xEi5yxUfCRt69N9+z7NIJII1F5M8RBJ0MuiQnB1eY9euTv12rNN89RNOW+H2gCcR4gsgXY20BYgnqcqmW6+ZFTDhvN9qkAgseH3c0IBUKkBVMNnI1Ocb75zW7Dw7hHC+vdK438R7yU/Tc/oK1LrtXtxtbwTz/6UwNvzP6Vvhe3J7MhJZX89pJG8MdwvfQxuVLKASAMqSpOMj/YKtkVTXGOY5Z1i4mYGgazuVjKMH8UUgOd2UZOdthtkVcUEgYBhuGAIPselbjU5PSlKVaSlKUClKUClKUHA59uu74fdN6RMPz2/nX5w4U3hIHxE4Hnjfr8v69avvtYuNPDZwTjUAOvqR+dUXZRgKuOpyd9sDOM/15CuWV7dsJ07v2sIioq507Z67/z3/nX2kms7np8RPtuT/XnXhIo1YU6cdf68j/ya347cIvTr5eZ/4HvUOjc79sIqgEZO3zx77geZ9q0LzhkaxSSFQNKuUOSQDvq0gnAAz1ArowRNjxEbjf5eS/X8/WvHjAIgkPw+AjHXywfkKxi0uz5McOtAP/YT9Rk1JaifZtcB+H23tEo/LNSyu2Hjhl6UpSrSUpSgUpSgUpSgUpSgUpSgxiuFxvleG4YSgtDcL8FxEdMi58jth1/ysCK71fDVlFe8nc0zXs09pcQpPHHqSS4UBUO5GlkJPXHVdvYbVs3XIehwtpdzWls7apoUc/EB4e7J3jz5gHGwqM8hcSFhacSXA+127zO0bH4tHwH5EbZqSc5X0V9waW4jIYdw0ibkFWA6bbhlPkajfS9d9I7e2PDOG8QVZMSo0JZ1fXPIJdY0EdWJYaiQ2fhyMVKoOcl0gW3D7ph5YhWNf1P8q4/L3N/CLG2iGqOOVlDSIitJIZCACTpBOo+5rpSdpKsQLayvbjPQrCVH/dWwrV5suru+tJYDw+WNWUEMZEyChDDw436dM12Oy7i32jh8JJy0Y7tvmmB+2K1xzLxGT/D4Uy//ADTxr+2a53ZZDLBPfW86CN9aS6FOpVEmojB8x5fSn0+LHpWBWatBSlKBSlKBWGNZrj818XFpazT+aL4R6sdlH5n9KCqe1bmYXE4tYjlYD48dHlOwXI6hBkn3PtUMC4Ax19fvMfI46AV8Rs2os5GtyWZts5c5P1/81tMPIYB2UDbb6+Z6n2rhXok1HUsWHVs7Y36Z9T/X863wx6n7wyPPP/iuPHIAMKMjzJHU52x7f15Vsw3h6Nn3IGB6ent5elYp11mXH0O5/rc+Z/Kvl5RJnO2QR7bgjbPXz/WtKOcSL0wvQ42Jx/wBXTt7UbeunbHRV8yfc+XsB61gk3ZLxEND3B2ktzoZfbqrD6bfMVYtU1aXgtLqK6UjSdMU/lqQ7B/fScfrVxKciuv83H+k7fdKUro5lKUoFKUoFKUoFKUoFKUoFYIrNKCs+1PlVNEl7AXScI2vQQBIug51Aj0GDXBHJU1spiW8iSzuUU3GtsMnQvpBOnJ6avT86tHmrgovLaSAu0esY1L19x6EEbYr848f4bPFOYLnUSgwpb7yr0IPn5b9a5ZeuuHcXGOceD2aqkZRymB/BiLnIGM5A6n1zWR2q25BIgucfd/hgavzbaqds7ogHIxjGTjHTG/tjat1ZshjkDAGST5dPoM1m1cIsaXtaJB0WT7Zz3kiJsPPwhvOt/s94jJfXU180SRK8EceA7OxKO5zkooGMkYGfnVWLcIFG5z7+fXp6DrvU97JOa7aOIWjygSNM5jXquG3A1eRO+xNbL2zLHU6WwKzXyrZ6VkGurizSlKBSlKBXD5v4B9utmgL93qZG1AZI0EEeftXbNYJpRQ3GORL+LWzQpMqkkOkwBwPMqwG+PLy96iloWkYgRzOdOsKi6vAcEnbcjB61dHOHGrmW5/s6wRGcxa7iRwSsUb+EDAIyxGT+VQ/jXApuDul4LuJ5SoiEJh094ud1XSdsADf6ZrjY7TJDZLwadGHRumChzj5dR74FYXiyDbOABkkhgCd/XpU/toeM8QBYdzbKRpy0QLAEbjJywJBGenWolw3g13a8SZO7imlgViU6oyuo8QB8vFWaVtoPeBNJYkA4IyjAN57ZGCvv57V2Y+J3D7R2twwI6904znockdK+OM30nEZoVYGMxSiI6saEZmAC6QAFXUANydiKtk2PFIwgWa2nA+ISRNGTgbDKMR19qaZclc2XD+I3AMX2cRK40kyddJH4cbj8t6t/lm2lit4452DOihSwzvp2z1+VcfljmcSyNbzKY7iM4ZGAB9iMbMp8mHqM+8sq8J9Rnlvp9UrANZro5lKUoFKUoFKUoFKUoFYNMVmgivMfM1xbE6LGWVQCS4K4wOp8OSPXfFQa47aJNtNrHg9NUx+nRauFlzXNj5ftlZmWCMM5yxCLkn16VNl+Kln1VVpzlxDi0yW9uy2YCmSeVMsVQbDBfHU46evXauE9il73rXXEXjeOVlihlcsygHAc6/Xr4an/EOR5orr7RZGMLpw8L6gko66Wx033B3wfKubd8IcPqfgqE+fdyRN9RqAyPpXO7dZpWEXD0M8sbXMYWPV4lDMzlcbKoySWNTbkrs4+0w97c94us+BDlcAZwSNic+/p713rPiN3ERo4M46eJTENvLbArtpxXicgIisFjP45p0A/wClFJPy2rOy1CuaeTYbF4ZHJa3aURyqTkDX8D77kZG6/WprxblG1mtJCsao+kskgwhQqPCc+SjGfpmuLd8h3984a+uY1VTqWONTs2AM5OR5Dyrpjs+llULc30siDbuwAFx5gkYyD/8AuaqRNymkJh7VL2NYkEUTExqcsWLOcbnAO1Sjk3tLaZzHeKkbM6rEEV8sTsVxv5+fvU6teBQIip3SNpGnJRScem4rbt+HxR/BGif6VUfsKqSpuUrYU5rNMUq0FKUoPK4zpOkZbGw96pPmvm3ilvOUeRY8ltOlcagDjOGJ6ZG4A+VXgRXw0IPUA/MCps2qXSh+TuabmC8mu7iGaZZ1SOVkjYkFSe7xsFOelSTtGsJLkW1+kTvCkY7yJgVkjBbLEqd/Y+mAatYJWStZxOXaP8F5lsXjBhnhCnfSXAYE7kEMc59a9ZZbFZvtLSW6zaO770ugbRnOnOdxmvjifJdjcMXlto2Y9Wxgn5461rw9n/Dl+G1j/LP71vZ0j3OM3Dltrx4JrcTz6GYiVdTMhXSR4tsEA7ehNduftC4ei5+1RsQB01Eb7ZyBjGa6kHK1mgKrbRYY5IKKQT9axZ8p2URzHawKc5z3a9frTVOlO8yX8l9dtPw2K4cIgBmVHUtjckYGeu2D+EbVzvsPGmOccQO/4penpu1fopIwBgAAegGK+sVnFvNXnZr/AGjGTHdQyCIqCJJWXWDvnoSxJ/zY6CrCJrOKzVSaTbspSlawpSlApSlApSlApSlArGKUoGK+XjB60pQBHWdNKVmhkCmKUrRmlKUClKUClKUClKUClKUClKUClKUClKUClKUClKUClKU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5229200"/>
            <a:ext cx="1512168" cy="15039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4909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7030A0"/>
                </a:solidFill>
              </a:rPr>
              <a:t>Climax</a:t>
            </a:r>
            <a:endParaRPr lang="en-GB" dirty="0">
              <a:solidFill>
                <a:srgbClr val="7030A0"/>
              </a:solidFill>
            </a:endParaRPr>
          </a:p>
        </p:txBody>
      </p:sp>
      <p:sp>
        <p:nvSpPr>
          <p:cNvPr id="3" name="Content Placeholder 2"/>
          <p:cNvSpPr>
            <a:spLocks noGrp="1"/>
          </p:cNvSpPr>
          <p:nvPr>
            <p:ph idx="1"/>
          </p:nvPr>
        </p:nvSpPr>
        <p:spPr/>
        <p:txBody>
          <a:bodyPr/>
          <a:lstStyle/>
          <a:p>
            <a:r>
              <a:rPr lang="en-US" dirty="0" smtClean="0">
                <a:solidFill>
                  <a:srgbClr val="7030A0"/>
                </a:solidFill>
              </a:rPr>
              <a:t>The turning point in the story, usually when the conflict is decided one way or another</a:t>
            </a:r>
          </a:p>
          <a:p>
            <a:r>
              <a:rPr lang="en-US" dirty="0" smtClean="0">
                <a:solidFill>
                  <a:srgbClr val="7030A0"/>
                </a:solidFill>
              </a:rPr>
              <a:t>Key scene in the story</a:t>
            </a:r>
          </a:p>
          <a:p>
            <a:pPr lvl="1"/>
            <a:r>
              <a:rPr lang="en-US" dirty="0" smtClean="0">
                <a:solidFill>
                  <a:srgbClr val="7030A0"/>
                </a:solidFill>
              </a:rPr>
              <a:t>Most emotional and intense moment in the story</a:t>
            </a:r>
          </a:p>
          <a:p>
            <a:r>
              <a:rPr lang="en-US" dirty="0" smtClean="0">
                <a:solidFill>
                  <a:srgbClr val="7030A0"/>
                </a:solidFill>
              </a:rPr>
              <a:t>Peak of the plot diagram</a:t>
            </a:r>
          </a:p>
          <a:p>
            <a:pPr marL="0" indent="0">
              <a:buNone/>
            </a:pPr>
            <a:endParaRPr lang="en-US" dirty="0" smtClean="0">
              <a:solidFill>
                <a:srgbClr val="7030A0"/>
              </a:solidFill>
            </a:endParaRPr>
          </a:p>
          <a:p>
            <a:endParaRPr lang="en-GB" dirty="0">
              <a:solidFill>
                <a:srgbClr val="7030A0"/>
              </a:solidFill>
            </a:endParaRPr>
          </a:p>
        </p:txBody>
      </p:sp>
      <p:sp>
        <p:nvSpPr>
          <p:cNvPr id="4" name="AutoShape 2" descr="data:image/jpeg;base64,/9j/4AAQSkZJRgABAQAAAQABAAD/2wCEAAkGBxQSEhQUEhQWFBUUFRcYFRYYFxcZGBYaFxgXGhcXIh8aHCggGBwlHh0dITEiJSksLi4uGB8zODMsNygtLisBCgoKDg0OGxAQGiwkHCQsLCwsLCwsLCwsLCwsLCwsLCwsLCwsLCwsLCwsKywsLCwsLCwsLCwsLCw3LCwsKywsLP/AABEIALgBEQMBIgACEQEDEQH/xAAcAAEAAgMBAQEAAAAAAAAAAAAABgcBBAUDAgj/xAA/EAACAQMCAwYDBgMHAwUAAAABAgMABBESIQUGMQcTIkFRYTJxgRRCUpGhsSPB8BUkM2JygtGSouFEU3PS8f/EABgBAQEBAQEAAAAAAAAAAAAAAAACAQME/8QAHhEBAQACAwEBAQEAAAAAAAAAAAECERIhMUFRAzL/2gAMAwEAAhEDEQA/ALwpSlApSlApSlApSlAzSudx3jEVpA88xwiDJ9T6ADzJOwFevCuIJcQxzRnKSKGU+xrNjczSubxnjMdrFJLKcJGpZsDJwPIDzJ6AV48r8eW+t0uI1Ko+oYbGoFWx5ZHv1puN07FKwDWa1hSlKBSlKBSlKBSlKBSsE1qycThVxG0sYduiF11H5DOTQbdM1qXXEEjzqYDAyfYe/p9ajN32g24OmJJJjnGVUBdvdiM/SstjdVMaVCW55fSW+xz4A3+AeeOmrNDz+qn+LA8IzuXBx+YBX9azlG8am1K5nDuNRTAaWHi+HcEN8iNj9DXSBrZdps0zSlK0KUpQKUpQKUpQKUpQKUpQYzWCaiHPHFp7WW0kRlEDTLHMCPKQ4Bzn6flXU5u4utpbSTOdlxgepOwX6n96m5N4q67S7l7+4WxiYaUV55DjOnQp0beeT+9Sjsp4kDwiBmIAjDJvtgKTj9K8ez7l4pBJdXAPf3R1tkbpH9xfbbfHyqv+F293Mh4PArR4nka4cgjRFr8B+TDf3298R26dV0OYOJNxaWSONmWytUeaeT8ZVSQgJG+4H7+Qqy+R7EWnDrWM4DCJWfGN2YamP5muFzHy+lnwm4trVCf4BU4GWfUQHc43ZiM7fQVwrGC840cMGtbFSB6GTAwVx97b/aPc0m4y6sTGfniN5TBZo13MOojIEaf6pDsB8s+dSWxL6F73Trx4tOQufbO+Ki39tcL4SncCSOEr1jXLSE+rYBJY+prTPadFLhbO2uLpz5KmkD5k9BVy69Tr8T7NK0OC3MskYaaEwOc5j1q+PQ5XbpW/VJKUpQKUpQKUrxuydDaTg6WwfQ4OKCLdovHxb2jMjIW1fCWG+AxxjqRqCgj3qB3HBrOGw/vPjvLgFy4PjMnVSNwoxt18IHptWnw27spOFyvfKJ7lnlDMwHfMxP8ADCsfhAzsB0BO2KjPLXCZuJXUUTuWwBqY/cjTGo+mfL3Jrlbt0k0trlblFpoYpOITNPlQVjDfw8+RJH+M2PvH0qb2vD4o/gRR5dB5dB7VAOZ+JRTXHC7a1kUoLt2YrugFshyvo2CcbbAj2rW7YuYNVpbpauG7+cYljfYd0QQAwOx1FR+dVNRndWkVFeckCEYZQR7gVV3Ztz1KS9nelmuIy/dlsamKZzEx/EMYB8/36HKPact3MYJou4dv8M5ypJ6Kc7hv0NOUZqpFNy4iEyWTC3k6kDxRSEdNaHb/AHLhvetjgfHe+1JIvdTR7SRE9PRgfvIfI/nvVc8g87zi6a1vXLF3ZVdgMpIGYFfdCRgemPeotxjjN9DeuXmczJIwAOAo3OAo8kK9B5jGam1Ux36/RQas1X3ZzzkbpGSU/wARcZzgbH/g16cb54uIxJPb2gls4NfeTNJpMgRgrmMYOQDnGfi0nG25uZJuOk+pWvZXQljSRc6XVWGeuGGRWxVJKUpQKUpQKUpQKwazWnxayE8MkRZkEiFSyHDDIxkHyNBGO1m2MnDJ8DddLe4CsDn6dfpXM4fYrxq0szLI4SIkTIuPHJHpUZPptnHo1c3lVJYGeF5JL6xndoC/jd7eQeEqynJRT0JG3Q7VOeV+VYLAOLfWA5BYNI7jI2BAYkA42yOuB6Vz9q/I7oG1eccCg5AGcYzgZwOgz6V6is10Q8zECc19aa+qUHJHLlrraQ28TSO2p3ZQzMfcnf0HyAqP80X11YnvreCJrVdPeKow6j7zeEDbyzvjrU1NVvfdqFo0slvLFKITmMyFSAQcqW04zo9+vnipuoqbTrgvE47mFZojlHG3sfMH3BrfqpOyjiBgu7ixDiWFsywupyuPMg+hBH1U+9W0K2XbMpqs0pStYUpSgV8vX1Xy1B+fOb+X5rnickNvEgcln2OhT/nJG3TboOvU7V0eHWPEeERyN9lBMoYmSEmUrpB0gjYhcn3qYdn8QnvL+76qZO6jPqF6n5bD8zW9yvzul7ez26IVWIHQ2d30nS5wNgM9PUVyddq3suF8RV+GBYFg0iaOJpBq1NMheRpAM6cgEiopxTl+4txOsgI7iRRKgJ2D57uYDG6HBGr1AzV5cR53iTicdh3JckrqkyMIzKSMDHUDG+3xVLpLNGJLIrEqVJKgkqdypz1HtWyM5aUjzFwKa5hh4jbK5lEad6qrhsqAFlA6sRjc9dh6VBprqVZxIy6JQQ2CCPEDkNg+uM+nWv1YIwMAY26e3tVTdtfBlEcU4U5D6Mj8LAnSfcMNv9RFZcdNmW6rfivFGmuXuNOlndZMDbB26f7hn8617qV5JWkkOqR2ZmbPxNufP0PT0G1azkjb36/sPl/zXpNcHYjOd/oT+1YtLeX+Wpbq1SazLJcrI0crhyBgk9fIjSQQKs3mXl+4PC4bK0WMbQxSjUQojGO8wcZI236EgnzrjdjbRJYk5PeySP3gJPVCAox5YXFWHc3mIneICRlViEU5ywBwu3Qk7VWLnltCOaVuLC3SUXztP3saRQ6YxFLqYDuhHpyMLnfVtjrVhREkDIwcbj09qr7kO1W6la7vGaS9Qle5dSq2gJ+FFPrt4/ParDFVEUpWaVumbKUpWhSlKBWve3AjUswYgdQqs5/JQSfoK2KUFYycUMXFY5bOOZo7rCXaGCZAGBAWbxqADjYn23qy84FQvnS+4qpf7BDH3aDJkch3fbcIm2/z9Nq6/JHFPtNnFKZu+LDxsVVCrA+JCq9Cp2x7VMVXnxjmsQzGCK3nupVUO6xKuEVs4JZ2ABODgda7PC7wzRrIY3iLDeOQAOu+MHBI/I1pcX4XNKQYLprZh8RWKJw/pq1qScexHWujZxsqKHbW4GGfTp1H1xk4rWPelKVrGDXhc2yOCHRXB6hgCP1r3NUxzzeXT8XEUcrqI+57pAxVdTY8h1yT51OXjZNvDjnD/wCzuMQ/YFCGRFxGxJjYuzAjPVQR+R8quXh07vGrSRmJiPEhIJU+mV2NV1zjCi8Z4eZWRVEbO7uwUYiPvsMk1ZFrdJIoaNldT0ZSCD9RWY9VWV6e9KUq0FKUoFeF6+lHPorH8ga968rpcow9VI/SsvhFO8LubgWVra2z91Je3U+XHxd2pwcenQk+eB71KeBdmMFrIs0U86yDGWVlAbfJBGDlT5g1xeV+GLdWzx6zby2F3KYZhuVLEnBVjgqRjbO9OJSPIe6vuLw92p8UcOmJ39VYliQPb51z5T666t8bsnIk5419sLIYNQk6+PUE0hcY6Agb56VZNV/cdotlAuhJA+gaQIwzgYHr0/WuVF2uJqAeNkU9GYf/AFzSZaZcbVrEVDe1qDXwyb1Vo2HtiRd/1rs8v8fjukDIQQemDkVt8a4eLiCWFjgSIVJxnGfPFXvcT5e35Y0ZGxHkevpvX1FCzlEVWaRyFRR5s3Qe3lU45k7OWsrd5ZLlCBkIqo2WJxuSTtgeWDW52c8MS2in4ncgMsCsIPPLdCV9SSQgPua5uu+tuZx6IcMUQRPrunTVdSKWGjVjEY3+I469QPTIqc8qcuXVgiy2axS99Gn2iGRjF/EGT3isFYdDjBG+Ac1V1qXu7vU5BeeYMwG+SSAF+QBx8hX6Wt4gowPb9ABW4xOd6Rzlvg9wtzcXV0YxJOiII4yzKipnALMBqO/XAqUClK6RyKUpWhSlKBSlKBSlKCHdoXNElosMNsoe6uX0xA9FAI1OfbcD61wbTle/4ast1BMLmSSTvbq2WJVEvXVoI3Dbk++K6HPkQi4hw68kB7mIyRyt5IX0mNj6LqGM+4qdRTKwBUhgehBBB+oqfqvI+LC5WWNJFzpdQwzscMM7+hrYr5B8q+qpJXyWx1r5mkCgk+QqEx3F1xIs1vItvbKxVZSpZ5SDuUU7aB+I9fIY3qbk2ROc1oycHgaZZzEhmUaVkI8QAzj9z+dRObhnFbYhoZ4btRjVE6d05HnhgSpPzxXS4TzvbSt3Uuq2nGzQTDQ4PtnZx7g4pv8ATX46l3wa2km72WJHkMegM41YUEnAB2Xc5JGCdvQVE+TbYQcTvIbc5ttCuygkokjHoPIE+nzrw4r33FbyS3hnaK0gXDSRj45TsVz0YD9wamXLnAIrKLu4Qdzl2Y5Z2/ET5+nsBis9rfI6orNBSrSUpSgV8tX1WGoKL4VOV4lxC0LlIrqSSPI6o48SN7fEd/celQO7sGhkeOUHvEYrICPCGB/7sjB985q4u0Ds9eWV7y0lEcmzupGxZB8YYbq2API9KjEdqeJwxOcRXwiDASDSLqLHhcH8Xv5Zx0rjeneXaE3DLjJHzY7AfIA4/OvB1lIfwyFUA1eB8AHpnbCg+9b87lHIICSxMDpk3wyMDggddx64I86sC37VIdBE1m+t95VQoY5DpC5yTnG3mD0xWFR3sm4w8F7HFnMdxlSvkGxlWHv/ACq/by7WKNpJG0oilmJ8gK/PnB7iKTi8MlvEYYzcRFYxvpAXxAAHGCcn5VYnNTNxW7HDoXIghxJeyD1+5CD5k+fpj2FVLpGUcG35Zm448948sltC7YtV6q2nwmQrnB6Yz1O/kBWnztYcQhs4bSaFTb25B763DFX0jCa1G6YySSRgkA7VddtbrGiogCqgCqB0AAwBWtxrikVrC807BI41yxP7D1J6Ae9VcU8lP9jvCEmujcFgRCPAufEzNnxY/CB5+9XeKr7s84KzzS8SdPs4uQRFbgBQIyQVkYDbW386sKtxMrulKUqklKUoFKUoFKUoFKUoPG5t1dSrqGVhgqRkEHqCKh0/ZvBr1QXF1ag9Uil8JHsHBx9Km9KzUbtW14snCL6F+9kls7tlhl71y7Ryb6JMnoCTjA2/SrHBqNdo3DRccPuV06mEZdPUMu4IqF8O53lccIXUf40MhmPmzIQgGfmGz9PWp3putpF2k3ZkNvYqxX7W5EpU+IRLjUBj1JA+QNbPZdI5sgrkMsUssUTgACSONiFYAfvUZ7WgwurJgWVJ1e2Lr1XvXTXg+RKagD86sbgllFBDHFAAI41CoB6fzNZPW3/LfxWjxThEFwpSeJJVPUMoP69RW8KzXRDXsrRIlCRoqIuwVQAB9BWxSlApSlApSlApSlBz+Px6radQcEwyDPp4DvVSWE8Fxy9HJceGW1QxoynS6sv+GBj8SFPnqq6JVBBB6EEH5GvzPzNA9q8liSyhZSXH3XiTLW7/ADCnT6YC+lRnF4PS14880Om7g+0RgqglG0qsxwFDfeJ9D12r7fhNmraHmuYX2JjeAllB3Hw1NeA8qtccJgELrDOJluVLDIJUnSDjcbb58sCvWPka/wC/+2yz23fnZ00nuygXGNQHp7fWubptDlubSxzLaySTXWNEIKFApPV9x4j6LtvgdDVwci8DFlbBSC00h7yd26vI+7e5x0+lVNygpveMRd66yrEWbIXCN3WcEDzGrBB88A1+gFWqxic68bmZY0Z5WCqoLMxOFUDqT7VX9hbnjc4uJgRw+B/7tCf/AFLDrM4/D6D/AM1tc3BuI3icOjP93jxJfMCR5gpDkeZ2OPcVOLK0SJFjjUIiABVAwABVe1z8eyLjYeVfVKVbClKUClKUClKUClKUClKUCsMa8rq4WNGd2CqgLMxOAAOpPtVdczcx311CG4dEyQNn+LkCeVB96NDnQh6azv6Aday3TZNtvnbnO31NYoslzJICsiwSKrxn7oySPFnG2f8AiqntGk7qGOJQz2c7yKC6x3Ch8GSNkfAkBIG6b/5asblngPDeI2ZihjME0R8TZzNG5ydWo7uCc9eu/QitaHl4Th+H34X7ZCjPaXWP8WPoM/j0nYg52I8965rnT0PMScWjFhLa3Mcj/DLoUrAyglZT484B9uh3qTckcuz2rSG6uBO2yxhcgKnmxU9GbA9fh69agHIVxcPPi3gtFe3DrNKVkTxDKaCysQzdSSBvt0qQ86Wd7bFeKQTh3RVS4jRMRvEGJGBkk4JO5O2cjG4KUqzhWa5PLPHY723SeLo43U9VYdVPuK61dXMpSlApSlApSlApSlBhq/N3aHctc8QvG66D3KYx0U6QPzz+dfoy8mCIznoqlj9BmvzJaXAl7xmB8cjPj1z0H77+Qrnm6fziYcL5vhjiRJROmAoJMTYGB6qTmvbm7mpZ7XurWclpXCEhjsp3bIIyox51zeHsDGoByASuT978RHooxj6V5z2iKTpUe5wAd8ZGR0HT865ure7KrVYuJKBv/dGwfXdd8H1/arlv7zuoZJD0RGb/AKQT/KqMM8lncQXaAsqalk23Kt8Q/wCPLbFTnnnmyFuGSmF9RmjCrpxtrKgk5/1dOvX0rZUZY9uh2SqGsu/J1S3EjySsc5Zs4PXqBjapuKiHZYgHDLX3TJ/M1LxXTFzy9ZpSlWkpSlApSlApSlApSlArBNZrBoK55z5qmluv7MsVDSsMTO2NKArkqMgjZTkkjzAGSdtPlmFuCSLFctrt5vCkxBAgf8ByfDG3lnofnt8878lXMV4OI8O3fOuWPO+oADUo+8GXOV9tqkvA+MW/FrZ4pVAkA0zwts0beoB3x6Gudna/jmc28PFjdQ8SgyqGRUu1UeFkk27w46bkEn/KDXI7RVl4jdJBw8Ay2quZp9WhIxKBmLV+IgAkDyxWeMXNzw+1ksZiXgfEcV2VL9xE2xEi5yxUfCRt69N9+z7NIJII1F5M8RBJ0MuiQnB1eY9euTv12rNN89RNOW+H2gCcR4gsgXY20BYgnqcqmW6+ZFTDhvN9qkAgseH3c0IBUKkBVMNnI1Ocb75zW7Dw7hHC+vdK438R7yU/Tc/oK1LrtXtxtbwTz/6UwNvzP6Vvhe3J7MhJZX89pJG8MdwvfQxuVLKASAMqSpOMj/YKtkVTXGOY5Z1i4mYGgazuVjKMH8UUgOd2UZOdthtkVcUEgYBhuGAIPselbjU5PSlKVaSlKUClKUClKUHA59uu74fdN6RMPz2/nX5w4U3hIHxE4Hnjfr8v69avvtYuNPDZwTjUAOvqR+dUXZRgKuOpyd9sDOM/15CuWV7dsJ07v2sIioq507Z67/z3/nX2kms7np8RPtuT/XnXhIo1YU6cdf68j/ya347cIvTr5eZ/4HvUOjc79sIqgEZO3zx77geZ9q0LzhkaxSSFQNKuUOSQDvq0gnAAz1ArowRNjxEbjf5eS/X8/WvHjAIgkPw+AjHXywfkKxi0uz5McOtAP/YT9Rk1JaifZtcB+H23tEo/LNSyu2Hjhl6UpSrSUpSgUpSgUpSgUpSgUpSgxiuFxvleG4YSgtDcL8FxEdMi58jth1/ysCK71fDVlFe8nc0zXs09pcQpPHHqSS4UBUO5GlkJPXHVdvYbVs3XIehwtpdzWls7apoUc/EB4e7J3jz5gHGwqM8hcSFhacSXA+127zO0bH4tHwH5EbZqSc5X0V9waW4jIYdw0ibkFWA6bbhlPkajfS9d9I7e2PDOG8QVZMSo0JZ1fXPIJdY0EdWJYaiQ2fhyMVKoOcl0gW3D7ph5YhWNf1P8q4/L3N/CLG2iGqOOVlDSIitJIZCACTpBOo+5rpSdpKsQLayvbjPQrCVH/dWwrV5suru+tJYDw+WNWUEMZEyChDDw436dM12Oy7i32jh8JJy0Y7tvmmB+2K1xzLxGT/D4Uy//ADTxr+2a53ZZDLBPfW86CN9aS6FOpVEmojB8x5fSn0+LHpWBWatBSlKBSlKBWGNZrj818XFpazT+aL4R6sdlH5n9KCqe1bmYXE4tYjlYD48dHlOwXI6hBkn3PtUMC4Ax19fvMfI46AV8Rs2os5GtyWZts5c5P1/81tMPIYB2UDbb6+Z6n2rhXok1HUsWHVs7Y36Z9T/X863wx6n7wyPPP/iuPHIAMKMjzJHU52x7f15Vsw3h6Nn3IGB6ent5elYp11mXH0O5/rc+Z/Kvl5RJnO2QR7bgjbPXz/WtKOcSL0wvQ42Jx/wBXTt7UbeunbHRV8yfc+XsB61gk3ZLxEND3B2ktzoZfbqrD6bfMVYtU1aXgtLqK6UjSdMU/lqQ7B/fScfrVxKciuv83H+k7fdKUro5lKUoFKUoFKUoFKUoFKUoFYIrNKCs+1PlVNEl7AXScI2vQQBIug51Aj0GDXBHJU1spiW8iSzuUU3GtsMnQvpBOnJ6avT86tHmrgovLaSAu0esY1L19x6EEbYr848f4bPFOYLnUSgwpb7yr0IPn5b9a5ZeuuHcXGOceD2aqkZRymB/BiLnIGM5A6n1zWR2q25BIgucfd/hgavzbaqds7ogHIxjGTjHTG/tjat1ZshjkDAGST5dPoM1m1cIsaXtaJB0WT7Zz3kiJsPPwhvOt/s94jJfXU180SRK8EceA7OxKO5zkooGMkYGfnVWLcIFG5z7+fXp6DrvU97JOa7aOIWjygSNM5jXquG3A1eRO+xNbL2zLHU6WwKzXyrZ6VkGurizSlKBSlKBXD5v4B9utmgL93qZG1AZI0EEeftXbNYJpRQ3GORL+LWzQpMqkkOkwBwPMqwG+PLy96iloWkYgRzOdOsKi6vAcEnbcjB61dHOHGrmW5/s6wRGcxa7iRwSsUb+EDAIyxGT+VQ/jXApuDul4LuJ5SoiEJh094ud1XSdsADf6ZrjY7TJDZLwadGHRumChzj5dR74FYXiyDbOABkkhgCd/XpU/toeM8QBYdzbKRpy0QLAEbjJywJBGenWolw3g13a8SZO7imlgViU6oyuo8QB8vFWaVtoPeBNJYkA4IyjAN57ZGCvv57V2Y+J3D7R2twwI6904znockdK+OM30nEZoVYGMxSiI6saEZmAC6QAFXUANydiKtk2PFIwgWa2nA+ISRNGTgbDKMR19qaZclc2XD+I3AMX2cRK40kyddJH4cbj8t6t/lm2lit4452DOihSwzvp2z1+VcfljmcSyNbzKY7iM4ZGAB9iMbMp8mHqM+8sq8J9Rnlvp9UrANZro5lKUoFKUoFKUoFKUoFYNMVmgivMfM1xbE6LGWVQCS4K4wOp8OSPXfFQa47aJNtNrHg9NUx+nRauFlzXNj5ftlZmWCMM5yxCLkn16VNl+Kln1VVpzlxDi0yW9uy2YCmSeVMsVQbDBfHU46evXauE9il73rXXEXjeOVlihlcsygHAc6/Xr4an/EOR5orr7RZGMLpw8L6gko66Wx033B3wfKubd8IcPqfgqE+fdyRN9RqAyPpXO7dZpWEXD0M8sbXMYWPV4lDMzlcbKoySWNTbkrs4+0w97c94us+BDlcAZwSNic+/p713rPiN3ERo4M46eJTENvLbArtpxXicgIisFjP45p0A/wClFJPy2rOy1CuaeTYbF4ZHJa3aURyqTkDX8D77kZG6/WprxblG1mtJCsao+kskgwhQqPCc+SjGfpmuLd8h3984a+uY1VTqWONTs2AM5OR5Dyrpjs+llULc30siDbuwAFx5gkYyD/8AuaqRNymkJh7VL2NYkEUTExqcsWLOcbnAO1Sjk3tLaZzHeKkbM6rEEV8sTsVxv5+fvU6teBQIip3SNpGnJRScem4rbt+HxR/BGif6VUfsKqSpuUrYU5rNMUq0FKUoPK4zpOkZbGw96pPmvm3ilvOUeRY8ltOlcagDjOGJ6ZG4A+VXgRXw0IPUA/MCps2qXSh+TuabmC8mu7iGaZZ1SOVkjYkFSe7xsFOelSTtGsJLkW1+kTvCkY7yJgVkjBbLEqd/Y+mAatYJWStZxOXaP8F5lsXjBhnhCnfSXAYE7kEMc59a9ZZbFZvtLSW6zaO770ugbRnOnOdxmvjifJdjcMXlto2Y9Wxgn5461rw9n/Dl+G1j/LP71vZ0j3OM3Dltrx4JrcTz6GYiVdTMhXSR4tsEA7ehNduftC4ei5+1RsQB01Eb7ZyBjGa6kHK1mgKrbRYY5IKKQT9axZ8p2URzHawKc5z3a9frTVOlO8yX8l9dtPw2K4cIgBmVHUtjckYGeu2D+EbVzvsPGmOccQO/4penpu1fopIwBgAAegGK+sVnFvNXnZr/AGjGTHdQyCIqCJJWXWDvnoSxJ/zY6CrCJrOKzVSaTbspSlawpSlApSlApSlApSlArGKUoGK+XjB60pQBHWdNKVmhkCmKUrRmlKUClKUClKUClKUClKUClKUClKUClKUClKUClKUClKU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0112" y="4481735"/>
            <a:ext cx="2808312" cy="1684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4497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7030A0"/>
                </a:solidFill>
              </a:rPr>
              <a:t>Falling Action</a:t>
            </a:r>
            <a:endParaRPr lang="en-GB" dirty="0">
              <a:solidFill>
                <a:srgbClr val="7030A0"/>
              </a:solidFill>
            </a:endParaRPr>
          </a:p>
        </p:txBody>
      </p:sp>
      <p:sp>
        <p:nvSpPr>
          <p:cNvPr id="3" name="Content Placeholder 2"/>
          <p:cNvSpPr>
            <a:spLocks noGrp="1"/>
          </p:cNvSpPr>
          <p:nvPr>
            <p:ph idx="1"/>
          </p:nvPr>
        </p:nvSpPr>
        <p:spPr/>
        <p:txBody>
          <a:bodyPr/>
          <a:lstStyle/>
          <a:p>
            <a:r>
              <a:rPr lang="en-US" dirty="0" smtClean="0">
                <a:solidFill>
                  <a:srgbClr val="7030A0"/>
                </a:solidFill>
              </a:rPr>
              <a:t>The action that occurs after the climax</a:t>
            </a:r>
          </a:p>
          <a:p>
            <a:r>
              <a:rPr lang="en-US" dirty="0" smtClean="0">
                <a:solidFill>
                  <a:srgbClr val="7030A0"/>
                </a:solidFill>
              </a:rPr>
              <a:t>Intended to bring the story to a satisfying end</a:t>
            </a:r>
          </a:p>
          <a:p>
            <a:r>
              <a:rPr lang="en-US" dirty="0" smtClean="0">
                <a:solidFill>
                  <a:srgbClr val="7030A0"/>
                </a:solidFill>
              </a:rPr>
              <a:t>May not be present in all stories </a:t>
            </a:r>
          </a:p>
          <a:p>
            <a:pPr marL="0" indent="0">
              <a:buNone/>
            </a:pPr>
            <a:endParaRPr lang="en-US" dirty="0" smtClean="0">
              <a:solidFill>
                <a:srgbClr val="7030A0"/>
              </a:solidFill>
            </a:endParaRPr>
          </a:p>
          <a:p>
            <a:endParaRPr lang="en-GB" dirty="0">
              <a:solidFill>
                <a:srgbClr val="7030A0"/>
              </a:solidFill>
            </a:endParaRPr>
          </a:p>
        </p:txBody>
      </p:sp>
      <p:sp>
        <p:nvSpPr>
          <p:cNvPr id="4" name="AutoShape 2" descr="data:image/jpeg;base64,/9j/4AAQSkZJRgABAQAAAQABAAD/2wCEAAkGBxQSEhQUEhQWFBUUFRcYFRYYFxcZGBYaFxgXGhcXIh8aHCggGBwlHh0dITEiJSksLi4uGB8zODMsNygtLisBCgoKDg0OGxAQGiwkHCQsLCwsLCwsLCwsLCwsLCwsLCwsLCwsLCwsLCwsKywsLCwsLCwsLCwsLCw3LCwsKywsLP/AABEIALgBEQMBIgACEQEDEQH/xAAcAAEAAgMBAQEAAAAAAAAAAAAABgcBBAUDAgj/xAA/EAACAQMCAwYDBgMHAwUAAAABAgMABBESIQUGMQcTIkFRYTJxgRRCUpGhsSPB8BUkM2JygtGSouFEU3PS8f/EABgBAQEBAQEAAAAAAAAAAAAAAAACAQME/8QAHhEBAQACAwEBAQEAAAAAAAAAAAECERIhMUFRAzL/2gAMAwEAAhEDEQA/ALwpSlApSlApSlApSlAzSudx3jEVpA88xwiDJ9T6ADzJOwFevCuIJcQxzRnKSKGU+xrNjczSubxnjMdrFJLKcJGpZsDJwPIDzJ6AV48r8eW+t0uI1Ko+oYbGoFWx5ZHv1puN07FKwDWa1hSlKBSlKBSlKBSlKBSsE1qycThVxG0sYduiF11H5DOTQbdM1qXXEEjzqYDAyfYe/p9ajN32g24OmJJJjnGVUBdvdiM/SstjdVMaVCW55fSW+xz4A3+AeeOmrNDz+qn+LA8IzuXBx+YBX9azlG8am1K5nDuNRTAaWHi+HcEN8iNj9DXSBrZdps0zSlK0KUpQKUpQKUpQKUpQKUpQYzWCaiHPHFp7WW0kRlEDTLHMCPKQ4Bzn6flXU5u4utpbSTOdlxgepOwX6n96m5N4q67S7l7+4WxiYaUV55DjOnQp0beeT+9Sjsp4kDwiBmIAjDJvtgKTj9K8ez7l4pBJdXAPf3R1tkbpH9xfbbfHyqv+F293Mh4PArR4nka4cgjRFr8B+TDf3298R26dV0OYOJNxaWSONmWytUeaeT8ZVSQgJG+4H7+Qqy+R7EWnDrWM4DCJWfGN2YamP5muFzHy+lnwm4trVCf4BU4GWfUQHc43ZiM7fQVwrGC840cMGtbFSB6GTAwVx97b/aPc0m4y6sTGfniN5TBZo13MOojIEaf6pDsB8s+dSWxL6F73Trx4tOQufbO+Ki39tcL4SncCSOEr1jXLSE+rYBJY+prTPadFLhbO2uLpz5KmkD5k9BVy69Tr8T7NK0OC3MskYaaEwOc5j1q+PQ5XbpW/VJKUpQKUpQKUrxuydDaTg6WwfQ4OKCLdovHxb2jMjIW1fCWG+AxxjqRqCgj3qB3HBrOGw/vPjvLgFy4PjMnVSNwoxt18IHptWnw27spOFyvfKJ7lnlDMwHfMxP8ADCsfhAzsB0BO2KjPLXCZuJXUUTuWwBqY/cjTGo+mfL3Jrlbt0k0trlblFpoYpOITNPlQVjDfw8+RJH+M2PvH0qb2vD4o/gRR5dB5dB7VAOZ+JRTXHC7a1kUoLt2YrugFshyvo2CcbbAj2rW7YuYNVpbpauG7+cYljfYd0QQAwOx1FR+dVNRndWkVFeckCEYZQR7gVV3Ztz1KS9nelmuIy/dlsamKZzEx/EMYB8/36HKPact3MYJou4dv8M5ypJ6Kc7hv0NOUZqpFNy4iEyWTC3k6kDxRSEdNaHb/AHLhvetjgfHe+1JIvdTR7SRE9PRgfvIfI/nvVc8g87zi6a1vXLF3ZVdgMpIGYFfdCRgemPeotxjjN9DeuXmczJIwAOAo3OAo8kK9B5jGam1Ux36/RQas1X3ZzzkbpGSU/wARcZzgbH/g16cb54uIxJPb2gls4NfeTNJpMgRgrmMYOQDnGfi0nG25uZJuOk+pWvZXQljSRc6XVWGeuGGRWxVJKUpQKUpQKUpQKwazWnxayE8MkRZkEiFSyHDDIxkHyNBGO1m2MnDJ8DddLe4CsDn6dfpXM4fYrxq0szLI4SIkTIuPHJHpUZPptnHo1c3lVJYGeF5JL6xndoC/jd7eQeEqynJRT0JG3Q7VOeV+VYLAOLfWA5BYNI7jI2BAYkA42yOuB6Vz9q/I7oG1eccCg5AGcYzgZwOgz6V6is10Q8zECc19aa+qUHJHLlrraQ28TSO2p3ZQzMfcnf0HyAqP80X11YnvreCJrVdPeKow6j7zeEDbyzvjrU1NVvfdqFo0slvLFKITmMyFSAQcqW04zo9+vnipuoqbTrgvE47mFZojlHG3sfMH3BrfqpOyjiBgu7ixDiWFsywupyuPMg+hBH1U+9W0K2XbMpqs0pStYUpSgV8vX1Xy1B+fOb+X5rnickNvEgcln2OhT/nJG3TboOvU7V0eHWPEeERyN9lBMoYmSEmUrpB0gjYhcn3qYdn8QnvL+76qZO6jPqF6n5bD8zW9yvzul7ez26IVWIHQ2d30nS5wNgM9PUVyddq3suF8RV+GBYFg0iaOJpBq1NMheRpAM6cgEiopxTl+4txOsgI7iRRKgJ2D57uYDG6HBGr1AzV5cR53iTicdh3JckrqkyMIzKSMDHUDG+3xVLpLNGJLIrEqVJKgkqdypz1HtWyM5aUjzFwKa5hh4jbK5lEad6qrhsqAFlA6sRjc9dh6VBprqVZxIy6JQQ2CCPEDkNg+uM+nWv1YIwMAY26e3tVTdtfBlEcU4U5D6Mj8LAnSfcMNv9RFZcdNmW6rfivFGmuXuNOlndZMDbB26f7hn8617qV5JWkkOqR2ZmbPxNufP0PT0G1azkjb36/sPl/zXpNcHYjOd/oT+1YtLeX+Wpbq1SazLJcrI0crhyBgk9fIjSQQKs3mXl+4PC4bK0WMbQxSjUQojGO8wcZI236EgnzrjdjbRJYk5PeySP3gJPVCAox5YXFWHc3mIneICRlViEU5ywBwu3Qk7VWLnltCOaVuLC3SUXztP3saRQ6YxFLqYDuhHpyMLnfVtjrVhREkDIwcbj09qr7kO1W6la7vGaS9Qle5dSq2gJ+FFPrt4/ParDFVEUpWaVumbKUpWhSlKBWve3AjUswYgdQqs5/JQSfoK2KUFYycUMXFY5bOOZo7rCXaGCZAGBAWbxqADjYn23qy84FQvnS+4qpf7BDH3aDJkch3fbcIm2/z9Nq6/JHFPtNnFKZu+LDxsVVCrA+JCq9Cp2x7VMVXnxjmsQzGCK3nupVUO6xKuEVs4JZ2ABODgda7PC7wzRrIY3iLDeOQAOu+MHBI/I1pcX4XNKQYLprZh8RWKJw/pq1qScexHWujZxsqKHbW4GGfTp1H1xk4rWPelKVrGDXhc2yOCHRXB6hgCP1r3NUxzzeXT8XEUcrqI+57pAxVdTY8h1yT51OXjZNvDjnD/wCzuMQ/YFCGRFxGxJjYuzAjPVQR+R8quXh07vGrSRmJiPEhIJU+mV2NV1zjCi8Z4eZWRVEbO7uwUYiPvsMk1ZFrdJIoaNldT0ZSCD9RWY9VWV6e9KUq0FKUoFeF6+lHPorH8ga968rpcow9VI/SsvhFO8LubgWVra2z91Je3U+XHxd2pwcenQk+eB71KeBdmMFrIs0U86yDGWVlAbfJBGDlT5g1xeV+GLdWzx6zby2F3KYZhuVLEnBVjgqRjbO9OJSPIe6vuLw92p8UcOmJ39VYliQPb51z5T666t8bsnIk5419sLIYNQk6+PUE0hcY6Agb56VZNV/cdotlAuhJA+gaQIwzgYHr0/WuVF2uJqAeNkU9GYf/AFzSZaZcbVrEVDe1qDXwyb1Vo2HtiRd/1rs8v8fjukDIQQemDkVt8a4eLiCWFjgSIVJxnGfPFXvcT5e35Y0ZGxHkevpvX1FCzlEVWaRyFRR5s3Qe3lU45k7OWsrd5ZLlCBkIqo2WJxuSTtgeWDW52c8MS2in4ncgMsCsIPPLdCV9SSQgPua5uu+tuZx6IcMUQRPrunTVdSKWGjVjEY3+I469QPTIqc8qcuXVgiy2axS99Gn2iGRjF/EGT3isFYdDjBG+Ac1V1qXu7vU5BeeYMwG+SSAF+QBx8hX6Wt4gowPb9ABW4xOd6Rzlvg9wtzcXV0YxJOiII4yzKipnALMBqO/XAqUClK6RyKUpWhSlKBSlKBSlKCHdoXNElosMNsoe6uX0xA9FAI1OfbcD61wbTle/4ast1BMLmSSTvbq2WJVEvXVoI3Dbk++K6HPkQi4hw68kB7mIyRyt5IX0mNj6LqGM+4qdRTKwBUhgehBBB+oqfqvI+LC5WWNJFzpdQwzscMM7+hrYr5B8q+qpJXyWx1r5mkCgk+QqEx3F1xIs1vItvbKxVZSpZ5SDuUU7aB+I9fIY3qbk2ROc1oycHgaZZzEhmUaVkI8QAzj9z+dRObhnFbYhoZ4btRjVE6d05HnhgSpPzxXS4TzvbSt3Uuq2nGzQTDQ4PtnZx7g4pv8ATX46l3wa2km72WJHkMegM41YUEnAB2Xc5JGCdvQVE+TbYQcTvIbc5ttCuygkokjHoPIE+nzrw4r33FbyS3hnaK0gXDSRj45TsVz0YD9wamXLnAIrKLu4Qdzl2Y5Z2/ET5+nsBis9rfI6orNBSrSUpSgV8tX1WGoKL4VOV4lxC0LlIrqSSPI6o48SN7fEd/celQO7sGhkeOUHvEYrICPCGB/7sjB985q4u0Ds9eWV7y0lEcmzupGxZB8YYbq2API9KjEdqeJwxOcRXwiDASDSLqLHhcH8Xv5Zx0rjeneXaE3DLjJHzY7AfIA4/OvB1lIfwyFUA1eB8AHpnbCg+9b87lHIICSxMDpk3wyMDggddx64I86sC37VIdBE1m+t95VQoY5DpC5yTnG3mD0xWFR3sm4w8F7HFnMdxlSvkGxlWHv/ACq/by7WKNpJG0oilmJ8gK/PnB7iKTi8MlvEYYzcRFYxvpAXxAAHGCcn5VYnNTNxW7HDoXIghxJeyD1+5CD5k+fpj2FVLpGUcG35Zm448948sltC7YtV6q2nwmQrnB6Yz1O/kBWnztYcQhs4bSaFTb25B763DFX0jCa1G6YySSRgkA7VddtbrGiogCqgCqB0AAwBWtxrikVrC807BI41yxP7D1J6Ae9VcU8lP9jvCEmujcFgRCPAufEzNnxY/CB5+9XeKr7s84KzzS8SdPs4uQRFbgBQIyQVkYDbW386sKtxMrulKUqklKUoFKUoFKUoFKUoPG5t1dSrqGVhgqRkEHqCKh0/ZvBr1QXF1ag9Uil8JHsHBx9Km9KzUbtW14snCL6F+9kls7tlhl71y7Ryb6JMnoCTjA2/SrHBqNdo3DRccPuV06mEZdPUMu4IqF8O53lccIXUf40MhmPmzIQgGfmGz9PWp3putpF2k3ZkNvYqxX7W5EpU+IRLjUBj1JA+QNbPZdI5sgrkMsUssUTgACSONiFYAfvUZ7WgwurJgWVJ1e2Lr1XvXTXg+RKagD86sbgllFBDHFAAI41CoB6fzNZPW3/LfxWjxThEFwpSeJJVPUMoP69RW8KzXRDXsrRIlCRoqIuwVQAB9BWxSlApSlApSlApSlBz+Px6radQcEwyDPp4DvVSWE8Fxy9HJceGW1QxoynS6sv+GBj8SFPnqq6JVBBB6EEH5GvzPzNA9q8liSyhZSXH3XiTLW7/ADCnT6YC+lRnF4PS14880Om7g+0RgqglG0qsxwFDfeJ9D12r7fhNmraHmuYX2JjeAllB3Hw1NeA8qtccJgELrDOJluVLDIJUnSDjcbb58sCvWPka/wC/+2yz23fnZ00nuygXGNQHp7fWubptDlubSxzLaySTXWNEIKFApPV9x4j6LtvgdDVwci8DFlbBSC00h7yd26vI+7e5x0+lVNygpveMRd66yrEWbIXCN3WcEDzGrBB88A1+gFWqxic68bmZY0Z5WCqoLMxOFUDqT7VX9hbnjc4uJgRw+B/7tCf/AFLDrM4/D6D/AM1tc3BuI3icOjP93jxJfMCR5gpDkeZ2OPcVOLK0SJFjjUIiABVAwABVe1z8eyLjYeVfVKVbClKUClKUClKUClKUClKUCsMa8rq4WNGd2CqgLMxOAAOpPtVdczcx311CG4dEyQNn+LkCeVB96NDnQh6azv6Aday3TZNtvnbnO31NYoslzJICsiwSKrxn7oySPFnG2f8AiqntGk7qGOJQz2c7yKC6x3Ch8GSNkfAkBIG6b/5asblngPDeI2ZihjME0R8TZzNG5ydWo7uCc9eu/QitaHl4Th+H34X7ZCjPaXWP8WPoM/j0nYg52I8965rnT0PMScWjFhLa3Mcj/DLoUrAyglZT484B9uh3qTckcuz2rSG6uBO2yxhcgKnmxU9GbA9fh69agHIVxcPPi3gtFe3DrNKVkTxDKaCysQzdSSBvt0qQ86Wd7bFeKQTh3RVS4jRMRvEGJGBkk4JO5O2cjG4KUqzhWa5PLPHY723SeLo43U9VYdVPuK61dXMpSlApSlApSlApSlBhq/N3aHctc8QvG66D3KYx0U6QPzz+dfoy8mCIznoqlj9BmvzJaXAl7xmB8cjPj1z0H77+Qrnm6fziYcL5vhjiRJROmAoJMTYGB6qTmvbm7mpZ7XurWclpXCEhjsp3bIIyox51zeHsDGoByASuT978RHooxj6V5z2iKTpUe5wAd8ZGR0HT865ure7KrVYuJKBv/dGwfXdd8H1/arlv7zuoZJD0RGb/AKQT/KqMM8lncQXaAsqalk23Kt8Q/wCPLbFTnnnmyFuGSmF9RmjCrpxtrKgk5/1dOvX0rZUZY9uh2SqGsu/J1S3EjySsc5Zs4PXqBjapuKiHZYgHDLX3TJ/M1LxXTFzy9ZpSlWkpSlApSlApSlApSlArBNZrBoK55z5qmluv7MsVDSsMTO2NKArkqMgjZTkkjzAGSdtPlmFuCSLFctrt5vCkxBAgf8ByfDG3lnofnt8878lXMV4OI8O3fOuWPO+oADUo+8GXOV9tqkvA+MW/FrZ4pVAkA0zwts0beoB3x6Gudna/jmc28PFjdQ8SgyqGRUu1UeFkk27w46bkEn/KDXI7RVl4jdJBw8Ay2quZp9WhIxKBmLV+IgAkDyxWeMXNzw+1ksZiXgfEcV2VL9xE2xEi5yxUfCRt69N9+z7NIJII1F5M8RBJ0MuiQnB1eY9euTv12rNN89RNOW+H2gCcR4gsgXY20BYgnqcqmW6+ZFTDhvN9qkAgseH3c0IBUKkBVMNnI1Ocb75zW7Dw7hHC+vdK438R7yU/Tc/oK1LrtXtxtbwTz/6UwNvzP6Vvhe3J7MhJZX89pJG8MdwvfQxuVLKASAMqSpOMj/YKtkVTXGOY5Z1i4mYGgazuVjKMH8UUgOd2UZOdthtkVcUEgYBhuGAIPselbjU5PSlKVaSlKUClKUClKUHA59uu74fdN6RMPz2/nX5w4U3hIHxE4Hnjfr8v69avvtYuNPDZwTjUAOvqR+dUXZRgKuOpyd9sDOM/15CuWV7dsJ07v2sIioq507Z67/z3/nX2kms7np8RPtuT/XnXhIo1YU6cdf68j/ya347cIvTr5eZ/4HvUOjc79sIqgEZO3zx77geZ9q0LzhkaxSSFQNKuUOSQDvq0gnAAz1ArowRNjxEbjf5eS/X8/WvHjAIgkPw+AjHXywfkKxi0uz5McOtAP/YT9Rk1JaifZtcB+H23tEo/LNSyu2Hjhl6UpSrSUpSgUpSgUpSgUpSgUpSgxiuFxvleG4YSgtDcL8FxEdMi58jth1/ysCK71fDVlFe8nc0zXs09pcQpPHHqSS4UBUO5GlkJPXHVdvYbVs3XIehwtpdzWls7apoUc/EB4e7J3jz5gHGwqM8hcSFhacSXA+127zO0bH4tHwH5EbZqSc5X0V9waW4jIYdw0ibkFWA6bbhlPkajfS9d9I7e2PDOG8QVZMSo0JZ1fXPIJdY0EdWJYaiQ2fhyMVKoOcl0gW3D7ph5YhWNf1P8q4/L3N/CLG2iGqOOVlDSIitJIZCACTpBOo+5rpSdpKsQLayvbjPQrCVH/dWwrV5suru+tJYDw+WNWUEMZEyChDDw436dM12Oy7i32jh8JJy0Y7tvmmB+2K1xzLxGT/D4Uy//ADTxr+2a53ZZDLBPfW86CN9aS6FOpVEmojB8x5fSn0+LHpWBWatBSlKBSlKBWGNZrj818XFpazT+aL4R6sdlH5n9KCqe1bmYXE4tYjlYD48dHlOwXI6hBkn3PtUMC4Ax19fvMfI46AV8Rs2os5GtyWZts5c5P1/81tMPIYB2UDbb6+Z6n2rhXok1HUsWHVs7Y36Z9T/X863wx6n7wyPPP/iuPHIAMKMjzJHU52x7f15Vsw3h6Nn3IGB6ent5elYp11mXH0O5/rc+Z/Kvl5RJnO2QR7bgjbPXz/WtKOcSL0wvQ42Jx/wBXTt7UbeunbHRV8yfc+XsB61gk3ZLxEND3B2ktzoZfbqrD6bfMVYtU1aXgtLqK6UjSdMU/lqQ7B/fScfrVxKciuv83H+k7fdKUro5lKUoFKUoFKUoFKUoFKUoFYIrNKCs+1PlVNEl7AXScI2vQQBIug51Aj0GDXBHJU1spiW8iSzuUU3GtsMnQvpBOnJ6avT86tHmrgovLaSAu0esY1L19x6EEbYr848f4bPFOYLnUSgwpb7yr0IPn5b9a5ZeuuHcXGOceD2aqkZRymB/BiLnIGM5A6n1zWR2q25BIgucfd/hgavzbaqds7ogHIxjGTjHTG/tjat1ZshjkDAGST5dPoM1m1cIsaXtaJB0WT7Zz3kiJsPPwhvOt/s94jJfXU180SRK8EceA7OxKO5zkooGMkYGfnVWLcIFG5z7+fXp6DrvU97JOa7aOIWjygSNM5jXquG3A1eRO+xNbL2zLHU6WwKzXyrZ6VkGurizSlKBSlKBXD5v4B9utmgL93qZG1AZI0EEeftXbNYJpRQ3GORL+LWzQpMqkkOkwBwPMqwG+PLy96iloWkYgRzOdOsKi6vAcEnbcjB61dHOHGrmW5/s6wRGcxa7iRwSsUb+EDAIyxGT+VQ/jXApuDul4LuJ5SoiEJh094ud1XSdsADf6ZrjY7TJDZLwadGHRumChzj5dR74FYXiyDbOABkkhgCd/XpU/toeM8QBYdzbKRpy0QLAEbjJywJBGenWolw3g13a8SZO7imlgViU6oyuo8QB8vFWaVtoPeBNJYkA4IyjAN57ZGCvv57V2Y+J3D7R2twwI6904znockdK+OM30nEZoVYGMxSiI6saEZmAC6QAFXUANydiKtk2PFIwgWa2nA+ISRNGTgbDKMR19qaZclc2XD+I3AMX2cRK40kyddJH4cbj8t6t/lm2lit4452DOihSwzvp2z1+VcfljmcSyNbzKY7iM4ZGAB9iMbMp8mHqM+8sq8J9Rnlvp9UrANZro5lKUoFKUoFKUoFKUoFYNMVmgivMfM1xbE6LGWVQCS4K4wOp8OSPXfFQa47aJNtNrHg9NUx+nRauFlzXNj5ftlZmWCMM5yxCLkn16VNl+Kln1VVpzlxDi0yW9uy2YCmSeVMsVQbDBfHU46evXauE9il73rXXEXjeOVlihlcsygHAc6/Xr4an/EOR5orr7RZGMLpw8L6gko66Wx033B3wfKubd8IcPqfgqE+fdyRN9RqAyPpXO7dZpWEXD0M8sbXMYWPV4lDMzlcbKoySWNTbkrs4+0w97c94us+BDlcAZwSNic+/p713rPiN3ERo4M46eJTENvLbArtpxXicgIisFjP45p0A/wClFJPy2rOy1CuaeTYbF4ZHJa3aURyqTkDX8D77kZG6/WprxblG1mtJCsao+kskgwhQqPCc+SjGfpmuLd8h3984a+uY1VTqWONTs2AM5OR5Dyrpjs+llULc30siDbuwAFx5gkYyD/8AuaqRNymkJh7VL2NYkEUTExqcsWLOcbnAO1Sjk3tLaZzHeKkbM6rEEV8sTsVxv5+fvU6teBQIip3SNpGnJRScem4rbt+HxR/BGif6VUfsKqSpuUrYU5rNMUq0FKUoPK4zpOkZbGw96pPmvm3ilvOUeRY8ltOlcagDjOGJ6ZG4A+VXgRXw0IPUA/MCps2qXSh+TuabmC8mu7iGaZZ1SOVkjYkFSe7xsFOelSTtGsJLkW1+kTvCkY7yJgVkjBbLEqd/Y+mAatYJWStZxOXaP8F5lsXjBhnhCnfSXAYE7kEMc59a9ZZbFZvtLSW6zaO770ugbRnOnOdxmvjifJdjcMXlto2Y9Wxgn5461rw9n/Dl+G1j/LP71vZ0j3OM3Dltrx4JrcTz6GYiVdTMhXSR4tsEA7ehNduftC4ei5+1RsQB01Eb7ZyBjGa6kHK1mgKrbRYY5IKKQT9axZ8p2URzHawKc5z3a9frTVOlO8yX8l9dtPw2K4cIgBmVHUtjckYGeu2D+EbVzvsPGmOccQO/4penpu1fopIwBgAAegGK+sVnFvNXnZr/AGjGTHdQyCIqCJJWXWDvnoSxJ/zY6CrCJrOKzVSaTbspSlawpSlApSlApSlApSlArGKUoGK+XjB60pQBHWdNKVmhkCmKUrRmlKUClKUClKUClKUClKUClKUClKUClKUClKUClKUClKU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3848" y="3933056"/>
            <a:ext cx="2783424" cy="259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4112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30D5C8"/>
      </a:accent1>
      <a:accent2>
        <a:srgbClr val="48D1CC"/>
      </a:accent2>
      <a:accent3>
        <a:srgbClr val="80DAEB"/>
      </a:accent3>
      <a:accent4>
        <a:srgbClr val="A6E7FF"/>
      </a:accent4>
      <a:accent5>
        <a:srgbClr val="AFEEEE"/>
      </a:accent5>
      <a:accent6>
        <a:srgbClr val="E0FFFF"/>
      </a:accent6>
      <a:hlink>
        <a:srgbClr val="0000FF"/>
      </a:hlink>
      <a:folHlink>
        <a:srgbClr val="800080"/>
      </a:folHlink>
    </a:clrScheme>
    <a:fontScheme name="Custom 3">
      <a:majorFont>
        <a:latin typeface="Segoe Print"/>
        <a:ea typeface=""/>
        <a:cs typeface=""/>
      </a:majorFont>
      <a:minorFont>
        <a:latin typeface="Microsoft PhagsP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403</Words>
  <Application>Microsoft Office PowerPoint</Application>
  <PresentationFormat>On-screen Show (4:3)</PresentationFormat>
  <Paragraphs>68</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Short Stories Introduction</vt:lpstr>
      <vt:lpstr>Journal for “Know” Column</vt:lpstr>
      <vt:lpstr>In the “Should Know” Column..</vt:lpstr>
      <vt:lpstr>What is a short story?</vt:lpstr>
      <vt:lpstr>Freytag’s Pyramid </vt:lpstr>
      <vt:lpstr>Exposition/Basic Situation</vt:lpstr>
      <vt:lpstr>Rising Action/Complications</vt:lpstr>
      <vt:lpstr>Climax</vt:lpstr>
      <vt:lpstr>Falling Action</vt:lpstr>
      <vt:lpstr>Resolution</vt:lpstr>
      <vt:lpstr>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jontypearce</dc:creator>
  <cp:lastModifiedBy>wchapman</cp:lastModifiedBy>
  <cp:revision>19</cp:revision>
  <cp:lastPrinted>2015-01-16T18:59:59Z</cp:lastPrinted>
  <dcterms:created xsi:type="dcterms:W3CDTF">2012-04-28T17:18:27Z</dcterms:created>
  <dcterms:modified xsi:type="dcterms:W3CDTF">2015-08-27T14:45:23Z</dcterms:modified>
</cp:coreProperties>
</file>