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3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9707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321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957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753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47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07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167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865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5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8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1pPr>
            <a:lvl2pPr marL="74295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2pPr>
            <a:lvl3pPr marL="114300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3pPr>
            <a:lvl4pPr marL="16002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4pPr>
            <a:lvl5pPr marL="20574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5pPr>
            <a:lvl6pPr rtl="0">
              <a:defRPr sz="1800" baseline="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6pPr>
            <a:lvl7pPr rtl="0">
              <a:defRPr sz="1800" baseline="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7pPr>
            <a:lvl8pPr rtl="0">
              <a:defRPr sz="1800" baseline="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8pPr>
            <a:lvl9pPr rtl="0">
              <a:defRPr sz="1800" baseline="0">
                <a:solidFill>
                  <a:schemeClr val="lt2"/>
                </a:solidFill>
                <a:latin typeface="Trebuchet MS" panose="00000000000000000000"/>
                <a:ea typeface="Trebuchet MS" panose="00000000000000000000"/>
                <a:cs typeface="Trebuchet MS" panose="00000000000000000000"/>
                <a:sym typeface="Trebuchet MS" panose="00000000000000000000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696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32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05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1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6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14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4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ztU4W3JW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chimamanda_adichie_the_danger_of_a_single_story.htm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3018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r>
              <a:rPr b="1" dirty="0"/>
              <a:t>Strong </a:t>
            </a:r>
            <a:r>
              <a:rPr b="1" dirty="0" smtClean="0"/>
              <a:t>Answer</a:t>
            </a:r>
            <a:r>
              <a:rPr lang="en-US" b="1" dirty="0" smtClean="0"/>
              <a:t> </a:t>
            </a:r>
            <a:r>
              <a:rPr b="1" dirty="0" smtClean="0"/>
              <a:t>Format</a:t>
            </a:r>
            <a:r>
              <a:rPr b="1" dirty="0"/>
              <a:t>	</a:t>
            </a:r>
          </a:p>
        </p:txBody>
      </p:sp>
      <p:sp>
        <p:nvSpPr>
          <p:cNvPr id="87" name="Shape 87"/>
          <p:cNvSpPr>
            <a:spLocks noGrp="1"/>
          </p:cNvSpPr>
          <p:nvPr>
            <p:ph type="subTitle" idx="1"/>
          </p:nvPr>
        </p:nvSpPr>
        <p:spPr>
          <a:xfrm>
            <a:off x="236473" y="5333980"/>
            <a:ext cx="7585015" cy="4308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dirty="0"/>
              <a:t>What It Is and Why You Need to Use It!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5891" y="52578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+mn-lt"/>
              </a:rPr>
              <a:t>Adapted from the </a:t>
            </a:r>
            <a:r>
              <a:rPr lang="en-US" b="1" dirty="0" err="1" smtClean="0">
                <a:solidFill>
                  <a:schemeClr val="accent6"/>
                </a:solidFill>
                <a:latin typeface="+mn-lt"/>
              </a:rPr>
              <a:t>Toulmin’s</a:t>
            </a:r>
            <a:r>
              <a:rPr lang="en-US" b="1" dirty="0" smtClean="0">
                <a:solidFill>
                  <a:schemeClr val="accent6"/>
                </a:solidFill>
                <a:latin typeface="+mn-lt"/>
              </a:rPr>
              <a:t> Argument Model by the Sanderson High School English II PLT</a:t>
            </a:r>
            <a:endParaRPr lang="en-US" b="1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Watch and Listen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In the clip, two sports commentators are arguing about the best quarterbacks in the NFL. Listen to both sides, and then we will reflect.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  <a:hlinkClick r:id="rId2"/>
              </a:rPr>
              <a:t>Top 3 NFL Quarterbacks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5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685800" y="1043549"/>
            <a:ext cx="8229612" cy="760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dirty="0">
                <a:solidFill>
                  <a:schemeClr val="accent6"/>
                </a:solidFill>
              </a:rPr>
              <a:t>What is SAF?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200" y="1803727"/>
            <a:ext cx="8229600" cy="41190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SAF is how you should answer all questions that require support, data, or evidence.  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Questions like...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Courier New"/>
              <a:buChar char="o"/>
            </a:pPr>
            <a:r>
              <a:rPr dirty="0">
                <a:solidFill>
                  <a:schemeClr val="accent6"/>
                </a:solidFill>
                <a:latin typeface="+mn-lt"/>
              </a:rPr>
              <a:t>What is the theme of this book?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Courier New"/>
              <a:buChar char="o"/>
            </a:pPr>
            <a:r>
              <a:rPr dirty="0">
                <a:solidFill>
                  <a:schemeClr val="accent6"/>
                </a:solidFill>
                <a:latin typeface="+mn-lt"/>
              </a:rPr>
              <a:t>What is your favorite color?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Courier New"/>
              <a:buChar char="o"/>
            </a:pPr>
            <a:r>
              <a:rPr dirty="0">
                <a:solidFill>
                  <a:schemeClr val="accent6"/>
                </a:solidFill>
                <a:latin typeface="+mn-lt"/>
              </a:rPr>
              <a:t>How does the author use figurative language to develop the short story's tone?</a:t>
            </a:r>
          </a:p>
          <a:p>
            <a:pPr marL="914400" lvl="1" indent="-381000">
              <a:buClr>
                <a:schemeClr val="lt2"/>
              </a:buClr>
              <a:buSzPct val="80000"/>
              <a:buFont typeface="Courier New"/>
              <a:buChar char="o"/>
            </a:pPr>
            <a:r>
              <a:rPr dirty="0">
                <a:solidFill>
                  <a:schemeClr val="accent6"/>
                </a:solidFill>
                <a:latin typeface="+mn-lt"/>
              </a:rPr>
              <a:t>Who is going to win the Republican Presidential nomination?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85800" y="603135"/>
            <a:ext cx="8229612" cy="13018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dirty="0">
                <a:solidFill>
                  <a:schemeClr val="accent6"/>
                </a:solidFill>
                <a:latin typeface="+mj-lt"/>
              </a:rPr>
              <a:t>Strong Answer Format (SAF)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152400" y="1811983"/>
            <a:ext cx="8763012" cy="48936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pPr lvl="0" rtl="0"/>
            <a:r>
              <a:rPr sz="2000" u="sng" dirty="0">
                <a:solidFill>
                  <a:schemeClr val="accent6"/>
                </a:solidFill>
                <a:latin typeface="+mn-lt"/>
              </a:rPr>
              <a:t>Claim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 - What are you claiming?  What are you trying to prove?</a:t>
            </a:r>
          </a:p>
          <a:p>
            <a:endParaRPr sz="3200" dirty="0">
              <a:solidFill>
                <a:schemeClr val="accent6"/>
              </a:solidFill>
              <a:latin typeface="+mn-lt"/>
            </a:endParaRPr>
          </a:p>
          <a:p>
            <a:pPr lvl="0" rtl="0"/>
            <a:r>
              <a:rPr sz="2000" u="sng" dirty="0">
                <a:solidFill>
                  <a:schemeClr val="accent6"/>
                </a:solidFill>
                <a:latin typeface="+mn-lt"/>
              </a:rPr>
              <a:t>Data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- Include data from </a:t>
            </a:r>
            <a:r>
              <a:rPr sz="2000" dirty="0" smtClean="0">
                <a:solidFill>
                  <a:schemeClr val="accent6"/>
                </a:solidFill>
                <a:latin typeface="+mn-lt"/>
              </a:rPr>
              <a:t>the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</a:p>
          <a:p>
            <a:endParaRPr sz="3200" dirty="0">
              <a:solidFill>
                <a:schemeClr val="accent6"/>
              </a:solidFill>
              <a:latin typeface="+mn-lt"/>
            </a:endParaRPr>
          </a:p>
          <a:p>
            <a:pPr lvl="0" rtl="0"/>
            <a:r>
              <a:rPr sz="2000" u="sng" dirty="0">
                <a:solidFill>
                  <a:schemeClr val="accent6"/>
                </a:solidFill>
                <a:latin typeface="+mn-lt"/>
              </a:rPr>
              <a:t>Warrant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 - Connect the data to the claim.  </a:t>
            </a:r>
            <a:r>
              <a:rPr lang="en-US" sz="2000" smtClean="0">
                <a:solidFill>
                  <a:schemeClr val="accent6"/>
                </a:solidFill>
                <a:latin typeface="+mn-lt"/>
              </a:rPr>
              <a:t>H</a:t>
            </a:r>
            <a:r>
              <a:rPr sz="2000" smtClean="0">
                <a:solidFill>
                  <a:schemeClr val="accent6"/>
                </a:solidFill>
                <a:latin typeface="+mn-lt"/>
              </a:rPr>
              <a:t>ow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does your data prove/support your claim?  Elaborate as needed.</a:t>
            </a:r>
          </a:p>
          <a:p>
            <a:endParaRPr sz="3200" dirty="0">
              <a:solidFill>
                <a:schemeClr val="accent6"/>
              </a:solidFill>
              <a:latin typeface="+mn-lt"/>
            </a:endParaRPr>
          </a:p>
          <a:p>
            <a:r>
              <a:rPr sz="2000" u="sng" dirty="0">
                <a:solidFill>
                  <a:schemeClr val="accent6"/>
                </a:solidFill>
                <a:latin typeface="+mn-lt"/>
              </a:rPr>
              <a:t>Conclusion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 - Make a concluding </a:t>
            </a:r>
            <a:r>
              <a:rPr sz="2000" dirty="0" smtClean="0">
                <a:solidFill>
                  <a:schemeClr val="accent6"/>
                </a:solidFill>
                <a:latin typeface="+mn-lt"/>
              </a:rPr>
              <a:t>stat</a:t>
            </a:r>
            <a:r>
              <a:rPr lang="en-US" sz="2000" dirty="0" smtClean="0">
                <a:solidFill>
                  <a:schemeClr val="accent6"/>
                </a:solidFill>
                <a:latin typeface="+mn-lt"/>
              </a:rPr>
              <a:t>e</a:t>
            </a:r>
            <a:r>
              <a:rPr sz="2000" dirty="0" smtClean="0">
                <a:solidFill>
                  <a:schemeClr val="accent6"/>
                </a:solidFill>
                <a:latin typeface="+mn-lt"/>
              </a:rPr>
              <a:t>ment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to bring your answer to an end.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12" cy="760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dirty="0">
                <a:solidFill>
                  <a:schemeClr val="accent6"/>
                </a:solidFill>
                <a:latin typeface="+mj-lt"/>
              </a:rPr>
              <a:t>When To Use SAF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2385937"/>
            <a:ext cx="8229600" cy="2954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sz="2800" dirty="0">
                <a:solidFill>
                  <a:schemeClr val="accent6"/>
                </a:solidFill>
                <a:latin typeface="+mn-lt"/>
              </a:rPr>
              <a:t>Whenever you are answering a question that requires data, evidence, examples, support, or analysis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sz="2800" dirty="0">
                <a:solidFill>
                  <a:schemeClr val="accent6"/>
                </a:solidFill>
                <a:latin typeface="+mn-lt"/>
              </a:rPr>
              <a:t>For most text-based questions (other than general questions about the plot)</a:t>
            </a:r>
          </a:p>
          <a:p>
            <a:endParaRPr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920556"/>
            <a:ext cx="8229612" cy="726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dirty="0">
                <a:solidFill>
                  <a:schemeClr val="accent6"/>
                </a:solidFill>
                <a:latin typeface="+mj-lt"/>
              </a:rPr>
              <a:t>Why Use </a:t>
            </a:r>
            <a:r>
              <a:rPr dirty="0" smtClean="0">
                <a:solidFill>
                  <a:schemeClr val="accent6"/>
                </a:solidFill>
                <a:latin typeface="+mj-lt"/>
              </a:rPr>
              <a:t>SAF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?</a:t>
            </a:r>
            <a:endParaRPr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457200" y="1770384"/>
            <a:ext cx="8229600" cy="4185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You will score better on your assignments.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It will help you better understand the texts we read in English II.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It will help you answer questions in other classes.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It is a BIG part of AP English III.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dirty="0">
                <a:solidFill>
                  <a:schemeClr val="accent6"/>
                </a:solidFill>
                <a:latin typeface="+mn-lt"/>
              </a:rPr>
              <a:t>It will help you on the PLAN, the PSAT, the ACT, and the SAT.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656134" y="797456"/>
            <a:ext cx="8229612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sz="3000" dirty="0">
                <a:solidFill>
                  <a:schemeClr val="accent6"/>
                </a:solidFill>
              </a:rPr>
              <a:t>What is the most beautiful sight you have ever seen?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23400" y="1752600"/>
            <a:ext cx="5463000" cy="48782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pPr lvl="0" rtl="0"/>
            <a:r>
              <a:rPr sz="2000" b="1" u="sng" dirty="0">
                <a:solidFill>
                  <a:schemeClr val="accent4"/>
                </a:solidFill>
                <a:latin typeface="+mn-lt"/>
              </a:rPr>
              <a:t>Claim</a:t>
            </a:r>
            <a:r>
              <a:rPr sz="2000" dirty="0">
                <a:solidFill>
                  <a:schemeClr val="accent4"/>
                </a:solidFill>
                <a:latin typeface="+mn-lt"/>
              </a:rPr>
              <a:t>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- I have seen many beautiful things, but the most beautiful was Saint Basil's Cathedral in Moscow, Russia's Red Square.  </a:t>
            </a:r>
          </a:p>
          <a:p>
            <a:pPr lvl="0" rtl="0"/>
            <a:r>
              <a:rPr sz="2000" b="1" u="sng" dirty="0">
                <a:solidFill>
                  <a:schemeClr val="accent1"/>
                </a:solidFill>
                <a:latin typeface="+mn-lt"/>
              </a:rPr>
              <a:t>Data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 - The cathedral is like no other I have ever seen before with its nine golden onion-domed towers and vividly-painted ornate walls.</a:t>
            </a:r>
          </a:p>
          <a:p>
            <a:pPr lvl="0" rtl="0"/>
            <a:r>
              <a:rPr sz="2000" b="1" u="sng" dirty="0">
                <a:solidFill>
                  <a:schemeClr val="accent2"/>
                </a:solidFill>
                <a:latin typeface="+mn-lt"/>
              </a:rPr>
              <a:t>Warrant</a:t>
            </a:r>
            <a:r>
              <a:rPr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- While most of the cathedrals that I have seen are beautiful, they are not as architecturally-interesting and brightly colored as Saint Basil's.</a:t>
            </a:r>
          </a:p>
          <a:p>
            <a:r>
              <a:rPr sz="2000" b="1" u="sng" dirty="0">
                <a:solidFill>
                  <a:schemeClr val="accent5"/>
                </a:solidFill>
                <a:latin typeface="+mn-lt"/>
              </a:rPr>
              <a:t>Conclusion</a:t>
            </a:r>
            <a:r>
              <a:rPr sz="2000" dirty="0">
                <a:solidFill>
                  <a:schemeClr val="accent6"/>
                </a:solidFill>
                <a:latin typeface="+mn-lt"/>
              </a:rPr>
              <a:t> - The combination of unique architecture and vivid colors easily make Saint Basil's Cathedral the most beautiful sight I have ever seen.</a:t>
            </a:r>
          </a:p>
        </p:txBody>
      </p:sp>
      <p:sp>
        <p:nvSpPr>
          <p:cNvPr id="119" name="Shape 119"/>
          <p:cNvSpPr/>
          <p:nvPr/>
        </p:nvSpPr>
        <p:spPr>
          <a:xfrm>
            <a:off x="5638800" y="1758287"/>
            <a:ext cx="3246946" cy="45409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one of the following questions on your handout as practice.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 smtClean="0"/>
              <a:t>What is the best show on TV/Netflix currently?</a:t>
            </a:r>
            <a:endParaRPr lang="en-US" dirty="0"/>
          </a:p>
          <a:p>
            <a:pPr marL="470916" lvl="1" indent="-342900">
              <a:buFont typeface="+mj-lt"/>
              <a:buAutoNum type="arabicPeriod"/>
            </a:pPr>
            <a:r>
              <a:rPr lang="en-US" dirty="0" smtClean="0"/>
              <a:t>What is the best movie?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 smtClean="0"/>
              <a:t>What is the best book? 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dirty="0" smtClean="0"/>
              <a:t>What is the most beautiful thing you have ever seen?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0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12" cy="114295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Chimamanda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Adiche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981152"/>
            <a:ext cx="8229600" cy="4145147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In looking at the title of the video, to what do you believe a single story is referring?</a:t>
            </a:r>
            <a:endParaRPr lang="en-US" dirty="0" smtClean="0">
              <a:solidFill>
                <a:schemeClr val="accent6"/>
              </a:solidFill>
              <a:latin typeface="+mn-lt"/>
            </a:endParaRPr>
          </a:p>
          <a:p>
            <a:endParaRPr lang="en-US" dirty="0" smtClean="0">
              <a:solidFill>
                <a:schemeClr val="accent6"/>
              </a:solidFill>
              <a:latin typeface="+mn-lt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Watch the video and following along with the script to find out the danger of a single story. </a:t>
            </a:r>
          </a:p>
          <a:p>
            <a:pPr marL="0" indent="0">
              <a:buNone/>
            </a:pPr>
            <a:endParaRPr lang="en-US" dirty="0" smtClean="0">
              <a:latin typeface="+mn-lt"/>
              <a:hlinkClick r:id="rId2"/>
            </a:endParaRPr>
          </a:p>
          <a:p>
            <a:r>
              <a:rPr lang="en-US" dirty="0" smtClean="0">
                <a:latin typeface="+mn-lt"/>
                <a:hlinkClick r:id="rId2"/>
              </a:rPr>
              <a:t>The Danger of a Single Story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</TotalTime>
  <Words>544</Words>
  <Application>Microsoft Office PowerPoint</Application>
  <PresentationFormat>On-screen Show (4:3)</PresentationFormat>
  <Paragraphs>48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Courier New</vt:lpstr>
      <vt:lpstr>Microsoft PhagsPa</vt:lpstr>
      <vt:lpstr>Segoe Print</vt:lpstr>
      <vt:lpstr>Trebuchet MS</vt:lpstr>
      <vt:lpstr>Tw Cen MT</vt:lpstr>
      <vt:lpstr>Wingdings 3</vt:lpstr>
      <vt:lpstr>Integral</vt:lpstr>
      <vt:lpstr>Strong Answer Format </vt:lpstr>
      <vt:lpstr>Watch and Listen</vt:lpstr>
      <vt:lpstr>What is SAF?</vt:lpstr>
      <vt:lpstr>Strong Answer Format (SAF)</vt:lpstr>
      <vt:lpstr>When To Use SAF</vt:lpstr>
      <vt:lpstr>Why Use SAF?</vt:lpstr>
      <vt:lpstr>What is the most beautiful sight you have ever seen?</vt:lpstr>
      <vt:lpstr>Practice </vt:lpstr>
      <vt:lpstr>Chimamanda Adiche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Answer Format </dc:title>
  <cp:lastModifiedBy>wchapman</cp:lastModifiedBy>
  <cp:revision>21</cp:revision>
  <dcterms:modified xsi:type="dcterms:W3CDTF">2016-09-05T15:46:39Z</dcterms:modified>
</cp:coreProperties>
</file>